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9" r:id="rId6"/>
    <p:sldId id="260" r:id="rId7"/>
    <p:sldId id="262" r:id="rId8"/>
    <p:sldId id="263" r:id="rId9"/>
    <p:sldId id="264" r:id="rId10"/>
    <p:sldId id="265" r:id="rId11"/>
    <p:sldId id="266" r:id="rId12"/>
    <p:sldId id="268" r:id="rId13"/>
    <p:sldId id="270" r:id="rId14"/>
    <p:sldId id="271" r:id="rId15"/>
    <p:sldId id="272" r:id="rId16"/>
    <p:sldId id="273" r:id="rId17"/>
    <p:sldId id="275" r:id="rId18"/>
    <p:sldId id="274" r:id="rId19"/>
    <p:sldId id="276" r:id="rId20"/>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DDD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93" d="100"/>
          <a:sy n="93" d="100"/>
        </p:scale>
        <p:origin x="1272" y="3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909EE-4828-29F4-8F3F-63B3F388335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1F3969C-6264-4FB9-69C5-91DF3321F27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766E8B94-4454-DCDF-6B6E-AD3A3BAB2D73}"/>
              </a:ext>
            </a:extLst>
          </p:cNvPr>
          <p:cNvSpPr>
            <a:spLocks noGrp="1"/>
          </p:cNvSpPr>
          <p:nvPr>
            <p:ph type="dt" sz="half" idx="10"/>
          </p:nvPr>
        </p:nvSpPr>
        <p:spPr/>
        <p:txBody>
          <a:bodyPr/>
          <a:lstStyle/>
          <a:p>
            <a:fld id="{5179FFDD-468A-43AE-AAEB-ADDE91C1DDB1}" type="datetimeFigureOut">
              <a:rPr lang="en-GB" smtClean="0"/>
              <a:t>29/04/2026</a:t>
            </a:fld>
            <a:endParaRPr lang="en-GB"/>
          </a:p>
        </p:txBody>
      </p:sp>
      <p:sp>
        <p:nvSpPr>
          <p:cNvPr id="5" name="Footer Placeholder 4">
            <a:extLst>
              <a:ext uri="{FF2B5EF4-FFF2-40B4-BE49-F238E27FC236}">
                <a16:creationId xmlns:a16="http://schemas.microsoft.com/office/drawing/2014/main" id="{3F1C3EBC-FB04-A197-FCA2-8160A6D4FF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DE3474-75EF-AE87-E397-DA82AAE42138}"/>
              </a:ext>
            </a:extLst>
          </p:cNvPr>
          <p:cNvSpPr>
            <a:spLocks noGrp="1"/>
          </p:cNvSpPr>
          <p:nvPr>
            <p:ph type="sldNum" sz="quarter" idx="12"/>
          </p:nvPr>
        </p:nvSpPr>
        <p:spPr/>
        <p:txBody>
          <a:bodyPr/>
          <a:lstStyle/>
          <a:p>
            <a:fld id="{CA6C8138-656B-4074-AF6A-26CE230FCDBD}" type="slidenum">
              <a:rPr lang="en-GB" smtClean="0"/>
              <a:t>‹#›</a:t>
            </a:fld>
            <a:endParaRPr lang="en-GB"/>
          </a:p>
        </p:txBody>
      </p:sp>
    </p:spTree>
    <p:extLst>
      <p:ext uri="{BB962C8B-B14F-4D97-AF65-F5344CB8AC3E}">
        <p14:creationId xmlns:p14="http://schemas.microsoft.com/office/powerpoint/2010/main" val="35712646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31C5E-A1E4-0AC3-D1D0-05F3096D331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9904FB6-254A-960B-F14C-F29A0A47CFB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2C48AD6-4C7C-2CCA-9ED8-C98932A29DAA}"/>
              </a:ext>
            </a:extLst>
          </p:cNvPr>
          <p:cNvSpPr>
            <a:spLocks noGrp="1"/>
          </p:cNvSpPr>
          <p:nvPr>
            <p:ph type="dt" sz="half" idx="10"/>
          </p:nvPr>
        </p:nvSpPr>
        <p:spPr/>
        <p:txBody>
          <a:bodyPr/>
          <a:lstStyle/>
          <a:p>
            <a:fld id="{5179FFDD-468A-43AE-AAEB-ADDE91C1DDB1}" type="datetimeFigureOut">
              <a:rPr lang="en-GB" smtClean="0"/>
              <a:t>29/04/2026</a:t>
            </a:fld>
            <a:endParaRPr lang="en-GB"/>
          </a:p>
        </p:txBody>
      </p:sp>
      <p:sp>
        <p:nvSpPr>
          <p:cNvPr id="5" name="Footer Placeholder 4">
            <a:extLst>
              <a:ext uri="{FF2B5EF4-FFF2-40B4-BE49-F238E27FC236}">
                <a16:creationId xmlns:a16="http://schemas.microsoft.com/office/drawing/2014/main" id="{A591A4BF-83B0-D4AD-56A9-3C0E92C135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AAA510-A23B-2D5E-3A8D-EADB3CE1F316}"/>
              </a:ext>
            </a:extLst>
          </p:cNvPr>
          <p:cNvSpPr>
            <a:spLocks noGrp="1"/>
          </p:cNvSpPr>
          <p:nvPr>
            <p:ph type="sldNum" sz="quarter" idx="12"/>
          </p:nvPr>
        </p:nvSpPr>
        <p:spPr/>
        <p:txBody>
          <a:bodyPr/>
          <a:lstStyle/>
          <a:p>
            <a:fld id="{CA6C8138-656B-4074-AF6A-26CE230FCDBD}" type="slidenum">
              <a:rPr lang="en-GB" smtClean="0"/>
              <a:t>‹#›</a:t>
            </a:fld>
            <a:endParaRPr lang="en-GB"/>
          </a:p>
        </p:txBody>
      </p:sp>
    </p:spTree>
    <p:extLst>
      <p:ext uri="{BB962C8B-B14F-4D97-AF65-F5344CB8AC3E}">
        <p14:creationId xmlns:p14="http://schemas.microsoft.com/office/powerpoint/2010/main" val="26530371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42C3B-B7B0-D80D-5EF6-F68B3640628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E3452AE6-607A-643D-086A-C1F4BCF9DB3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9FE2832-1162-77AE-118F-8028E58E083D}"/>
              </a:ext>
            </a:extLst>
          </p:cNvPr>
          <p:cNvSpPr>
            <a:spLocks noGrp="1"/>
          </p:cNvSpPr>
          <p:nvPr>
            <p:ph type="dt" sz="half" idx="10"/>
          </p:nvPr>
        </p:nvSpPr>
        <p:spPr/>
        <p:txBody>
          <a:bodyPr/>
          <a:lstStyle/>
          <a:p>
            <a:fld id="{5179FFDD-468A-43AE-AAEB-ADDE91C1DDB1}" type="datetimeFigureOut">
              <a:rPr lang="en-GB" smtClean="0"/>
              <a:t>29/04/2026</a:t>
            </a:fld>
            <a:endParaRPr lang="en-GB"/>
          </a:p>
        </p:txBody>
      </p:sp>
      <p:sp>
        <p:nvSpPr>
          <p:cNvPr id="5" name="Footer Placeholder 4">
            <a:extLst>
              <a:ext uri="{FF2B5EF4-FFF2-40B4-BE49-F238E27FC236}">
                <a16:creationId xmlns:a16="http://schemas.microsoft.com/office/drawing/2014/main" id="{DE89B35E-4CF1-2D0D-5DF3-D7B8D5E8A2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B9D20C-F65A-D413-D3C6-8694EBA0A8B7}"/>
              </a:ext>
            </a:extLst>
          </p:cNvPr>
          <p:cNvSpPr>
            <a:spLocks noGrp="1"/>
          </p:cNvSpPr>
          <p:nvPr>
            <p:ph type="sldNum" sz="quarter" idx="12"/>
          </p:nvPr>
        </p:nvSpPr>
        <p:spPr/>
        <p:txBody>
          <a:bodyPr/>
          <a:lstStyle/>
          <a:p>
            <a:fld id="{CA6C8138-656B-4074-AF6A-26CE230FCDBD}" type="slidenum">
              <a:rPr lang="en-GB" smtClean="0"/>
              <a:t>‹#›</a:t>
            </a:fld>
            <a:endParaRPr lang="en-GB"/>
          </a:p>
        </p:txBody>
      </p:sp>
    </p:spTree>
    <p:extLst>
      <p:ext uri="{BB962C8B-B14F-4D97-AF65-F5344CB8AC3E}">
        <p14:creationId xmlns:p14="http://schemas.microsoft.com/office/powerpoint/2010/main" val="1787806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E072E-2558-A3C9-7101-53E8ECCB4F0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9B96208-5043-AF84-D00B-AF83BC8EFE6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246EE16E-9F3B-3849-7F5A-5519938F66D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A6A2974-304B-8873-91F0-0B6B8C6FDBE5}"/>
              </a:ext>
            </a:extLst>
          </p:cNvPr>
          <p:cNvSpPr>
            <a:spLocks noGrp="1"/>
          </p:cNvSpPr>
          <p:nvPr>
            <p:ph type="dt" sz="half" idx="10"/>
          </p:nvPr>
        </p:nvSpPr>
        <p:spPr/>
        <p:txBody>
          <a:bodyPr/>
          <a:lstStyle/>
          <a:p>
            <a:fld id="{5179FFDD-468A-43AE-AAEB-ADDE91C1DDB1}" type="datetimeFigureOut">
              <a:rPr lang="en-GB" smtClean="0"/>
              <a:t>29/04/2026</a:t>
            </a:fld>
            <a:endParaRPr lang="en-GB"/>
          </a:p>
        </p:txBody>
      </p:sp>
      <p:sp>
        <p:nvSpPr>
          <p:cNvPr id="6" name="Footer Placeholder 5">
            <a:extLst>
              <a:ext uri="{FF2B5EF4-FFF2-40B4-BE49-F238E27FC236}">
                <a16:creationId xmlns:a16="http://schemas.microsoft.com/office/drawing/2014/main" id="{603929EC-9B5C-D9A6-69F5-F7C9F604B52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A91DE7-F4A1-2104-DB29-C868A58913DC}"/>
              </a:ext>
            </a:extLst>
          </p:cNvPr>
          <p:cNvSpPr>
            <a:spLocks noGrp="1"/>
          </p:cNvSpPr>
          <p:nvPr>
            <p:ph type="sldNum" sz="quarter" idx="12"/>
          </p:nvPr>
        </p:nvSpPr>
        <p:spPr/>
        <p:txBody>
          <a:bodyPr/>
          <a:lstStyle/>
          <a:p>
            <a:fld id="{CA6C8138-656B-4074-AF6A-26CE230FCDBD}" type="slidenum">
              <a:rPr lang="en-GB" smtClean="0"/>
              <a:t>‹#›</a:t>
            </a:fld>
            <a:endParaRPr lang="en-GB"/>
          </a:p>
        </p:txBody>
      </p:sp>
    </p:spTree>
    <p:extLst>
      <p:ext uri="{BB962C8B-B14F-4D97-AF65-F5344CB8AC3E}">
        <p14:creationId xmlns:p14="http://schemas.microsoft.com/office/powerpoint/2010/main" val="2088610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7DF7A-CC83-D28F-E481-A89373D1EF12}"/>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CCE93B2-81C3-4C0B-525C-47991A9D3D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41DD683-F316-5BF5-6E18-D57D01DA56E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D50649B6-285B-E7CD-7E75-D6838001879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ABEABCC-265F-429E-FDEA-A63822BABE9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CE20CE92-4E0A-4311-0DDA-40F771D936FB}"/>
              </a:ext>
            </a:extLst>
          </p:cNvPr>
          <p:cNvSpPr>
            <a:spLocks noGrp="1"/>
          </p:cNvSpPr>
          <p:nvPr>
            <p:ph type="dt" sz="half" idx="10"/>
          </p:nvPr>
        </p:nvSpPr>
        <p:spPr/>
        <p:txBody>
          <a:bodyPr/>
          <a:lstStyle/>
          <a:p>
            <a:fld id="{5179FFDD-468A-43AE-AAEB-ADDE91C1DDB1}" type="datetimeFigureOut">
              <a:rPr lang="en-GB" smtClean="0"/>
              <a:t>29/04/2026</a:t>
            </a:fld>
            <a:endParaRPr lang="en-GB"/>
          </a:p>
        </p:txBody>
      </p:sp>
      <p:sp>
        <p:nvSpPr>
          <p:cNvPr id="8" name="Footer Placeholder 7">
            <a:extLst>
              <a:ext uri="{FF2B5EF4-FFF2-40B4-BE49-F238E27FC236}">
                <a16:creationId xmlns:a16="http://schemas.microsoft.com/office/drawing/2014/main" id="{002CF821-9D71-79B0-6F4C-906E127CC45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365204A-CEFD-1673-DFC6-1EA8E9C944AC}"/>
              </a:ext>
            </a:extLst>
          </p:cNvPr>
          <p:cNvSpPr>
            <a:spLocks noGrp="1"/>
          </p:cNvSpPr>
          <p:nvPr>
            <p:ph type="sldNum" sz="quarter" idx="12"/>
          </p:nvPr>
        </p:nvSpPr>
        <p:spPr/>
        <p:txBody>
          <a:bodyPr/>
          <a:lstStyle/>
          <a:p>
            <a:fld id="{CA6C8138-656B-4074-AF6A-26CE230FCDBD}" type="slidenum">
              <a:rPr lang="en-GB" smtClean="0"/>
              <a:t>‹#›</a:t>
            </a:fld>
            <a:endParaRPr lang="en-GB"/>
          </a:p>
        </p:txBody>
      </p:sp>
    </p:spTree>
    <p:extLst>
      <p:ext uri="{BB962C8B-B14F-4D97-AF65-F5344CB8AC3E}">
        <p14:creationId xmlns:p14="http://schemas.microsoft.com/office/powerpoint/2010/main" val="3265821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3A975-09EF-13CF-6889-A7531D012E5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5D82372-9051-5CA9-3AFA-3A2AAFB94FF5}"/>
              </a:ext>
            </a:extLst>
          </p:cNvPr>
          <p:cNvSpPr>
            <a:spLocks noGrp="1"/>
          </p:cNvSpPr>
          <p:nvPr>
            <p:ph type="dt" sz="half" idx="10"/>
          </p:nvPr>
        </p:nvSpPr>
        <p:spPr/>
        <p:txBody>
          <a:bodyPr/>
          <a:lstStyle/>
          <a:p>
            <a:fld id="{5179FFDD-468A-43AE-AAEB-ADDE91C1DDB1}" type="datetimeFigureOut">
              <a:rPr lang="en-GB" smtClean="0"/>
              <a:t>29/04/2026</a:t>
            </a:fld>
            <a:endParaRPr lang="en-GB"/>
          </a:p>
        </p:txBody>
      </p:sp>
      <p:sp>
        <p:nvSpPr>
          <p:cNvPr id="4" name="Footer Placeholder 3">
            <a:extLst>
              <a:ext uri="{FF2B5EF4-FFF2-40B4-BE49-F238E27FC236}">
                <a16:creationId xmlns:a16="http://schemas.microsoft.com/office/drawing/2014/main" id="{F9500092-3772-DE09-12DC-7BD272F162F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FF330CB-01AD-C8B4-63FE-8521DCA29900}"/>
              </a:ext>
            </a:extLst>
          </p:cNvPr>
          <p:cNvSpPr>
            <a:spLocks noGrp="1"/>
          </p:cNvSpPr>
          <p:nvPr>
            <p:ph type="sldNum" sz="quarter" idx="12"/>
          </p:nvPr>
        </p:nvSpPr>
        <p:spPr/>
        <p:txBody>
          <a:bodyPr/>
          <a:lstStyle/>
          <a:p>
            <a:fld id="{CA6C8138-656B-4074-AF6A-26CE230FCDBD}" type="slidenum">
              <a:rPr lang="en-GB" smtClean="0"/>
              <a:t>‹#›</a:t>
            </a:fld>
            <a:endParaRPr lang="en-GB"/>
          </a:p>
        </p:txBody>
      </p:sp>
    </p:spTree>
    <p:extLst>
      <p:ext uri="{BB962C8B-B14F-4D97-AF65-F5344CB8AC3E}">
        <p14:creationId xmlns:p14="http://schemas.microsoft.com/office/powerpoint/2010/main" val="2521491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2FB6A57-987F-9DF2-848F-FDEB4DBB4A9C}"/>
              </a:ext>
            </a:extLst>
          </p:cNvPr>
          <p:cNvSpPr>
            <a:spLocks noGrp="1"/>
          </p:cNvSpPr>
          <p:nvPr>
            <p:ph type="dt" sz="half" idx="10"/>
          </p:nvPr>
        </p:nvSpPr>
        <p:spPr/>
        <p:txBody>
          <a:bodyPr/>
          <a:lstStyle/>
          <a:p>
            <a:fld id="{5179FFDD-468A-43AE-AAEB-ADDE91C1DDB1}" type="datetimeFigureOut">
              <a:rPr lang="en-GB" smtClean="0"/>
              <a:t>29/04/2026</a:t>
            </a:fld>
            <a:endParaRPr lang="en-GB"/>
          </a:p>
        </p:txBody>
      </p:sp>
      <p:sp>
        <p:nvSpPr>
          <p:cNvPr id="3" name="Footer Placeholder 2">
            <a:extLst>
              <a:ext uri="{FF2B5EF4-FFF2-40B4-BE49-F238E27FC236}">
                <a16:creationId xmlns:a16="http://schemas.microsoft.com/office/drawing/2014/main" id="{519E47F3-DBB8-E8EC-B006-25F48841C52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D674A7-64A5-6C9E-F6DA-630EB13DCF6C}"/>
              </a:ext>
            </a:extLst>
          </p:cNvPr>
          <p:cNvSpPr>
            <a:spLocks noGrp="1"/>
          </p:cNvSpPr>
          <p:nvPr>
            <p:ph type="sldNum" sz="quarter" idx="12"/>
          </p:nvPr>
        </p:nvSpPr>
        <p:spPr/>
        <p:txBody>
          <a:bodyPr/>
          <a:lstStyle/>
          <a:p>
            <a:fld id="{CA6C8138-656B-4074-AF6A-26CE230FCDBD}" type="slidenum">
              <a:rPr lang="en-GB" smtClean="0"/>
              <a:t>‹#›</a:t>
            </a:fld>
            <a:endParaRPr lang="en-GB"/>
          </a:p>
        </p:txBody>
      </p:sp>
    </p:spTree>
    <p:extLst>
      <p:ext uri="{BB962C8B-B14F-4D97-AF65-F5344CB8AC3E}">
        <p14:creationId xmlns:p14="http://schemas.microsoft.com/office/powerpoint/2010/main" val="2073956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DFDEC-7A86-B524-3D31-03337DBD7F6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8644A5CF-EC89-5B16-CC7C-1294B28C7E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60E82516-71FF-3536-E6FA-13BD30E620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3CAE47E-B47C-A21D-A8A5-8D2E1402C5D6}"/>
              </a:ext>
            </a:extLst>
          </p:cNvPr>
          <p:cNvSpPr>
            <a:spLocks noGrp="1"/>
          </p:cNvSpPr>
          <p:nvPr>
            <p:ph type="dt" sz="half" idx="10"/>
          </p:nvPr>
        </p:nvSpPr>
        <p:spPr/>
        <p:txBody>
          <a:bodyPr/>
          <a:lstStyle/>
          <a:p>
            <a:fld id="{5179FFDD-468A-43AE-AAEB-ADDE91C1DDB1}" type="datetimeFigureOut">
              <a:rPr lang="en-GB" smtClean="0"/>
              <a:t>29/04/2026</a:t>
            </a:fld>
            <a:endParaRPr lang="en-GB"/>
          </a:p>
        </p:txBody>
      </p:sp>
      <p:sp>
        <p:nvSpPr>
          <p:cNvPr id="6" name="Footer Placeholder 5">
            <a:extLst>
              <a:ext uri="{FF2B5EF4-FFF2-40B4-BE49-F238E27FC236}">
                <a16:creationId xmlns:a16="http://schemas.microsoft.com/office/drawing/2014/main" id="{8F019AB9-1EF8-2A00-A359-28C1E7FB28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310AEF-4D18-2830-A011-DE351323EC2F}"/>
              </a:ext>
            </a:extLst>
          </p:cNvPr>
          <p:cNvSpPr>
            <a:spLocks noGrp="1"/>
          </p:cNvSpPr>
          <p:nvPr>
            <p:ph type="sldNum" sz="quarter" idx="12"/>
          </p:nvPr>
        </p:nvSpPr>
        <p:spPr/>
        <p:txBody>
          <a:bodyPr/>
          <a:lstStyle/>
          <a:p>
            <a:fld id="{CA6C8138-656B-4074-AF6A-26CE230FCDBD}" type="slidenum">
              <a:rPr lang="en-GB" smtClean="0"/>
              <a:t>‹#›</a:t>
            </a:fld>
            <a:endParaRPr lang="en-GB"/>
          </a:p>
        </p:txBody>
      </p:sp>
    </p:spTree>
    <p:extLst>
      <p:ext uri="{BB962C8B-B14F-4D97-AF65-F5344CB8AC3E}">
        <p14:creationId xmlns:p14="http://schemas.microsoft.com/office/powerpoint/2010/main" val="40637610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386D5-89DB-EE2C-F3D4-30718F274FF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A11B42A5-36B1-F45C-0BC3-B3C3277A83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1DA3827-77D8-EAA0-4DBC-86717F8C23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3147A32-D6F4-25C8-9CE6-2A0D53847ADB}"/>
              </a:ext>
            </a:extLst>
          </p:cNvPr>
          <p:cNvSpPr>
            <a:spLocks noGrp="1"/>
          </p:cNvSpPr>
          <p:nvPr>
            <p:ph type="dt" sz="half" idx="10"/>
          </p:nvPr>
        </p:nvSpPr>
        <p:spPr/>
        <p:txBody>
          <a:bodyPr/>
          <a:lstStyle/>
          <a:p>
            <a:fld id="{5179FFDD-468A-43AE-AAEB-ADDE91C1DDB1}" type="datetimeFigureOut">
              <a:rPr lang="en-GB" smtClean="0"/>
              <a:t>29/04/2026</a:t>
            </a:fld>
            <a:endParaRPr lang="en-GB"/>
          </a:p>
        </p:txBody>
      </p:sp>
      <p:sp>
        <p:nvSpPr>
          <p:cNvPr id="6" name="Footer Placeholder 5">
            <a:extLst>
              <a:ext uri="{FF2B5EF4-FFF2-40B4-BE49-F238E27FC236}">
                <a16:creationId xmlns:a16="http://schemas.microsoft.com/office/drawing/2014/main" id="{D3F17F99-D176-52B7-B3E8-B097BDAADE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9CF15A-BA73-A613-AA8D-82BE3F65EB96}"/>
              </a:ext>
            </a:extLst>
          </p:cNvPr>
          <p:cNvSpPr>
            <a:spLocks noGrp="1"/>
          </p:cNvSpPr>
          <p:nvPr>
            <p:ph type="sldNum" sz="quarter" idx="12"/>
          </p:nvPr>
        </p:nvSpPr>
        <p:spPr/>
        <p:txBody>
          <a:bodyPr/>
          <a:lstStyle/>
          <a:p>
            <a:fld id="{CA6C8138-656B-4074-AF6A-26CE230FCDBD}" type="slidenum">
              <a:rPr lang="en-GB" smtClean="0"/>
              <a:t>‹#›</a:t>
            </a:fld>
            <a:endParaRPr lang="en-GB"/>
          </a:p>
        </p:txBody>
      </p:sp>
    </p:spTree>
    <p:extLst>
      <p:ext uri="{BB962C8B-B14F-4D97-AF65-F5344CB8AC3E}">
        <p14:creationId xmlns:p14="http://schemas.microsoft.com/office/powerpoint/2010/main" val="3728331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65356-3752-9956-45CC-584C97A8C5F1}"/>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B222D80A-132F-CE22-E21E-064123639C8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27E01CB-47D0-BE67-E221-575A34E9B726}"/>
              </a:ext>
            </a:extLst>
          </p:cNvPr>
          <p:cNvSpPr>
            <a:spLocks noGrp="1"/>
          </p:cNvSpPr>
          <p:nvPr>
            <p:ph type="dt" sz="half" idx="10"/>
          </p:nvPr>
        </p:nvSpPr>
        <p:spPr/>
        <p:txBody>
          <a:bodyPr/>
          <a:lstStyle/>
          <a:p>
            <a:fld id="{5179FFDD-468A-43AE-AAEB-ADDE91C1DDB1}" type="datetimeFigureOut">
              <a:rPr lang="en-GB" smtClean="0"/>
              <a:t>29/04/2026</a:t>
            </a:fld>
            <a:endParaRPr lang="en-GB"/>
          </a:p>
        </p:txBody>
      </p:sp>
      <p:sp>
        <p:nvSpPr>
          <p:cNvPr id="5" name="Footer Placeholder 4">
            <a:extLst>
              <a:ext uri="{FF2B5EF4-FFF2-40B4-BE49-F238E27FC236}">
                <a16:creationId xmlns:a16="http://schemas.microsoft.com/office/drawing/2014/main" id="{07C2B188-18E6-2EFD-E480-EB91845C5A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85E91B-10E5-3355-BE08-B016F20938A3}"/>
              </a:ext>
            </a:extLst>
          </p:cNvPr>
          <p:cNvSpPr>
            <a:spLocks noGrp="1"/>
          </p:cNvSpPr>
          <p:nvPr>
            <p:ph type="sldNum" sz="quarter" idx="12"/>
          </p:nvPr>
        </p:nvSpPr>
        <p:spPr/>
        <p:txBody>
          <a:bodyPr/>
          <a:lstStyle/>
          <a:p>
            <a:fld id="{CA6C8138-656B-4074-AF6A-26CE230FCDBD}" type="slidenum">
              <a:rPr lang="en-GB" smtClean="0"/>
              <a:t>‹#›</a:t>
            </a:fld>
            <a:endParaRPr lang="en-GB"/>
          </a:p>
        </p:txBody>
      </p:sp>
    </p:spTree>
    <p:extLst>
      <p:ext uri="{BB962C8B-B14F-4D97-AF65-F5344CB8AC3E}">
        <p14:creationId xmlns:p14="http://schemas.microsoft.com/office/powerpoint/2010/main" val="37464573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5028A3-A1BB-3CF8-DDF2-F21C94F2B87D}"/>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1AAD110-9C8F-5FA8-E758-D877019E3F2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11A88F9-BC14-84CE-207A-3DFBFA4FB8A0}"/>
              </a:ext>
            </a:extLst>
          </p:cNvPr>
          <p:cNvSpPr>
            <a:spLocks noGrp="1"/>
          </p:cNvSpPr>
          <p:nvPr>
            <p:ph type="dt" sz="half" idx="10"/>
          </p:nvPr>
        </p:nvSpPr>
        <p:spPr/>
        <p:txBody>
          <a:bodyPr/>
          <a:lstStyle/>
          <a:p>
            <a:fld id="{5179FFDD-468A-43AE-AAEB-ADDE91C1DDB1}" type="datetimeFigureOut">
              <a:rPr lang="en-GB" smtClean="0"/>
              <a:t>29/04/2026</a:t>
            </a:fld>
            <a:endParaRPr lang="en-GB"/>
          </a:p>
        </p:txBody>
      </p:sp>
      <p:sp>
        <p:nvSpPr>
          <p:cNvPr id="5" name="Footer Placeholder 4">
            <a:extLst>
              <a:ext uri="{FF2B5EF4-FFF2-40B4-BE49-F238E27FC236}">
                <a16:creationId xmlns:a16="http://schemas.microsoft.com/office/drawing/2014/main" id="{1EA2A88E-DF28-56C3-9685-67E6469C86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B04EB4-885B-0CB4-1B87-3C9A480EA3D1}"/>
              </a:ext>
            </a:extLst>
          </p:cNvPr>
          <p:cNvSpPr>
            <a:spLocks noGrp="1"/>
          </p:cNvSpPr>
          <p:nvPr>
            <p:ph type="sldNum" sz="quarter" idx="12"/>
          </p:nvPr>
        </p:nvSpPr>
        <p:spPr/>
        <p:txBody>
          <a:bodyPr/>
          <a:lstStyle/>
          <a:p>
            <a:fld id="{CA6C8138-656B-4074-AF6A-26CE230FCDBD}" type="slidenum">
              <a:rPr lang="en-GB" smtClean="0"/>
              <a:t>‹#›</a:t>
            </a:fld>
            <a:endParaRPr lang="en-GB"/>
          </a:p>
        </p:txBody>
      </p:sp>
    </p:spTree>
    <p:extLst>
      <p:ext uri="{BB962C8B-B14F-4D97-AF65-F5344CB8AC3E}">
        <p14:creationId xmlns:p14="http://schemas.microsoft.com/office/powerpoint/2010/main" val="41244817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319FC52-727E-F899-FF12-D0681F55678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FD5FFFA3-1F2B-99F4-3EB4-B3211AC1A8C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ECEB24B-9CE2-68B6-5D6F-A867914D33F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179FFDD-468A-43AE-AAEB-ADDE91C1DDB1}" type="datetimeFigureOut">
              <a:rPr lang="en-GB" smtClean="0"/>
              <a:t>29/04/2026</a:t>
            </a:fld>
            <a:endParaRPr lang="en-GB"/>
          </a:p>
        </p:txBody>
      </p:sp>
      <p:sp>
        <p:nvSpPr>
          <p:cNvPr id="5" name="Footer Placeholder 4">
            <a:extLst>
              <a:ext uri="{FF2B5EF4-FFF2-40B4-BE49-F238E27FC236}">
                <a16:creationId xmlns:a16="http://schemas.microsoft.com/office/drawing/2014/main" id="{46A9B32B-3FF2-F97B-2457-423F9FA582C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8CB6C88-9DEF-4B3E-1181-2882E66ACD2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A6C8138-656B-4074-AF6A-26CE230FCDBD}" type="slidenum">
              <a:rPr lang="en-GB" smtClean="0"/>
              <a:t>‹#›</a:t>
            </a:fld>
            <a:endParaRPr lang="en-GB"/>
          </a:p>
        </p:txBody>
      </p:sp>
    </p:spTree>
    <p:extLst>
      <p:ext uri="{BB962C8B-B14F-4D97-AF65-F5344CB8AC3E}">
        <p14:creationId xmlns:p14="http://schemas.microsoft.com/office/powerpoint/2010/main" val="23583995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littlewandle.org.uk/resources/for-parents/" TargetMode="External"/><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beststartinlife.gov.uk/preparing-for-school" TargetMode="External"/><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mailto:office@newlandsprimary.chimat.uk"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beststartinlife.gov.uk/preparing-for-school" TargetMode="External"/><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hyperlink" Target="https://beststartinlife.gov.uk/preparing-for-school" TargetMode="External"/><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E4128F12-B2D4-D4D4-C0D4-4A7D3561F3A2}"/>
              </a:ext>
            </a:extLst>
          </p:cNvPr>
          <p:cNvPicPr>
            <a:picLocks noChangeAspect="1"/>
          </p:cNvPicPr>
          <p:nvPr/>
        </p:nvPicPr>
        <p:blipFill>
          <a:blip r:embed="rId2"/>
          <a:stretch>
            <a:fillRect/>
          </a:stretch>
        </p:blipFill>
        <p:spPr>
          <a:xfrm>
            <a:off x="2148840" y="82296"/>
            <a:ext cx="8183880" cy="3127445"/>
          </a:xfrm>
          <a:prstGeom prst="rect">
            <a:avLst/>
          </a:prstGeom>
        </p:spPr>
      </p:pic>
      <p:sp>
        <p:nvSpPr>
          <p:cNvPr id="3" name="Subtitle 2">
            <a:extLst>
              <a:ext uri="{FF2B5EF4-FFF2-40B4-BE49-F238E27FC236}">
                <a16:creationId xmlns:a16="http://schemas.microsoft.com/office/drawing/2014/main" id="{92AAF294-E116-F303-901E-35E5B41DB549}"/>
              </a:ext>
            </a:extLst>
          </p:cNvPr>
          <p:cNvSpPr>
            <a:spLocks noGrp="1"/>
          </p:cNvSpPr>
          <p:nvPr>
            <p:ph type="subTitle" idx="1"/>
          </p:nvPr>
        </p:nvSpPr>
        <p:spPr>
          <a:xfrm>
            <a:off x="1310640" y="593479"/>
            <a:ext cx="9570720" cy="3054781"/>
          </a:xfrm>
        </p:spPr>
        <p:txBody>
          <a:bodyPr>
            <a:normAutofit/>
          </a:bodyPr>
          <a:lstStyle/>
          <a:p>
            <a:r>
              <a:rPr lang="en-GB" sz="4000" dirty="0">
                <a:latin typeface="Century Gothic" panose="020B0502020202020204" pitchFamily="34" charset="0"/>
              </a:rPr>
              <a:t>Welcome to Reception at</a:t>
            </a:r>
          </a:p>
          <a:p>
            <a:endParaRPr lang="en-GB" sz="4000" dirty="0">
              <a:latin typeface="Century Gothic" panose="020B0502020202020204" pitchFamily="34" charset="0"/>
            </a:endParaRPr>
          </a:p>
          <a:p>
            <a:r>
              <a:rPr lang="en-GB" sz="4000" dirty="0">
                <a:latin typeface="Century Gothic" panose="020B0502020202020204" pitchFamily="34" charset="0"/>
              </a:rPr>
              <a:t>Newlands Primary Academy </a:t>
            </a:r>
          </a:p>
        </p:txBody>
      </p:sp>
      <p:sp>
        <p:nvSpPr>
          <p:cNvPr id="6" name="Rectangle 3">
            <a:extLst>
              <a:ext uri="{FF2B5EF4-FFF2-40B4-BE49-F238E27FC236}">
                <a16:creationId xmlns:a16="http://schemas.microsoft.com/office/drawing/2014/main" id="{3F73A542-2593-A889-DE55-33E98A50490D}"/>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9" name="Picture 8">
            <a:extLst>
              <a:ext uri="{FF2B5EF4-FFF2-40B4-BE49-F238E27FC236}">
                <a16:creationId xmlns:a16="http://schemas.microsoft.com/office/drawing/2014/main" id="{DAFC8616-5433-698C-F81E-B7C015942B17}"/>
              </a:ext>
            </a:extLst>
          </p:cNvPr>
          <p:cNvPicPr>
            <a:picLocks noChangeAspect="1"/>
          </p:cNvPicPr>
          <p:nvPr/>
        </p:nvPicPr>
        <p:blipFill>
          <a:blip r:embed="rId3"/>
          <a:srcRect t="14639"/>
          <a:stretch>
            <a:fillRect/>
          </a:stretch>
        </p:blipFill>
        <p:spPr>
          <a:xfrm>
            <a:off x="3260819" y="3429000"/>
            <a:ext cx="6182426" cy="3520246"/>
          </a:xfrm>
          <a:prstGeom prst="rect">
            <a:avLst/>
          </a:prstGeom>
        </p:spPr>
      </p:pic>
    </p:spTree>
    <p:extLst>
      <p:ext uri="{BB962C8B-B14F-4D97-AF65-F5344CB8AC3E}">
        <p14:creationId xmlns:p14="http://schemas.microsoft.com/office/powerpoint/2010/main" val="15267736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D53AFD76-61E5-65FC-B01E-190C2D095A2F}"/>
              </a:ext>
            </a:extLst>
          </p:cNvPr>
          <p:cNvSpPr/>
          <p:nvPr/>
        </p:nvSpPr>
        <p:spPr>
          <a:xfrm>
            <a:off x="2383604" y="119255"/>
            <a:ext cx="7397394" cy="1325563"/>
          </a:xfrm>
          <a:prstGeom prst="roundRect">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55090B49-F764-5DE5-D3C6-3B068ADCCE7C}"/>
              </a:ext>
            </a:extLst>
          </p:cNvPr>
          <p:cNvSpPr>
            <a:spLocks noGrp="1"/>
          </p:cNvSpPr>
          <p:nvPr>
            <p:ph type="title"/>
          </p:nvPr>
        </p:nvSpPr>
        <p:spPr>
          <a:xfrm>
            <a:off x="838200" y="119255"/>
            <a:ext cx="10515600" cy="1325563"/>
          </a:xfrm>
        </p:spPr>
        <p:txBody>
          <a:bodyPr/>
          <a:lstStyle/>
          <a:p>
            <a:pPr algn="ctr"/>
            <a:r>
              <a:rPr lang="en-GB" dirty="0">
                <a:latin typeface="Century Gothic" panose="020B0502020202020204" pitchFamily="34" charset="0"/>
              </a:rPr>
              <a:t>Meet the Reception staff </a:t>
            </a:r>
          </a:p>
        </p:txBody>
      </p:sp>
      <p:pic>
        <p:nvPicPr>
          <p:cNvPr id="6" name="Picture 5">
            <a:extLst>
              <a:ext uri="{FF2B5EF4-FFF2-40B4-BE49-F238E27FC236}">
                <a16:creationId xmlns:a16="http://schemas.microsoft.com/office/drawing/2014/main" id="{9CAF1C1E-4AB0-DEDB-72C6-8AA9C8DBC756}"/>
              </a:ext>
            </a:extLst>
          </p:cNvPr>
          <p:cNvPicPr>
            <a:picLocks noChangeAspect="1"/>
          </p:cNvPicPr>
          <p:nvPr/>
        </p:nvPicPr>
        <p:blipFill>
          <a:blip r:embed="rId2"/>
          <a:stretch>
            <a:fillRect/>
          </a:stretch>
        </p:blipFill>
        <p:spPr>
          <a:xfrm>
            <a:off x="387148" y="1762131"/>
            <a:ext cx="4706007" cy="3298762"/>
          </a:xfrm>
          <a:prstGeom prst="rect">
            <a:avLst/>
          </a:prstGeom>
        </p:spPr>
      </p:pic>
      <p:pic>
        <p:nvPicPr>
          <p:cNvPr id="9" name="Picture 8">
            <a:extLst>
              <a:ext uri="{FF2B5EF4-FFF2-40B4-BE49-F238E27FC236}">
                <a16:creationId xmlns:a16="http://schemas.microsoft.com/office/drawing/2014/main" id="{9744092A-D2B8-79C3-472E-DA95D9CABA72}"/>
              </a:ext>
            </a:extLst>
          </p:cNvPr>
          <p:cNvPicPr>
            <a:picLocks noChangeAspect="1"/>
          </p:cNvPicPr>
          <p:nvPr/>
        </p:nvPicPr>
        <p:blipFill>
          <a:blip r:embed="rId3"/>
          <a:stretch>
            <a:fillRect/>
          </a:stretch>
        </p:blipFill>
        <p:spPr>
          <a:xfrm>
            <a:off x="6965683" y="1762130"/>
            <a:ext cx="4734586" cy="3434395"/>
          </a:xfrm>
          <a:prstGeom prst="rect">
            <a:avLst/>
          </a:prstGeom>
        </p:spPr>
      </p:pic>
      <p:sp>
        <p:nvSpPr>
          <p:cNvPr id="10" name="Rectangle: Rounded Corners 9">
            <a:extLst>
              <a:ext uri="{FF2B5EF4-FFF2-40B4-BE49-F238E27FC236}">
                <a16:creationId xmlns:a16="http://schemas.microsoft.com/office/drawing/2014/main" id="{E8497589-19B9-60FE-59DA-5AFF5EE49E06}"/>
              </a:ext>
            </a:extLst>
          </p:cNvPr>
          <p:cNvSpPr/>
          <p:nvPr/>
        </p:nvSpPr>
        <p:spPr>
          <a:xfrm>
            <a:off x="890426" y="5202737"/>
            <a:ext cx="4084740" cy="653019"/>
          </a:xfrm>
          <a:prstGeom prst="roundRect">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AFFB961D-1DCB-4B43-2D29-82E424425197}"/>
              </a:ext>
            </a:extLst>
          </p:cNvPr>
          <p:cNvPicPr>
            <a:picLocks noChangeAspect="1"/>
          </p:cNvPicPr>
          <p:nvPr/>
        </p:nvPicPr>
        <p:blipFill>
          <a:blip r:embed="rId4"/>
          <a:stretch>
            <a:fillRect/>
          </a:stretch>
        </p:blipFill>
        <p:spPr>
          <a:xfrm>
            <a:off x="7216834" y="5196525"/>
            <a:ext cx="4084740" cy="692072"/>
          </a:xfrm>
          <a:prstGeom prst="rect">
            <a:avLst/>
          </a:prstGeom>
        </p:spPr>
      </p:pic>
      <p:sp>
        <p:nvSpPr>
          <p:cNvPr id="13" name="TextBox 12">
            <a:extLst>
              <a:ext uri="{FF2B5EF4-FFF2-40B4-BE49-F238E27FC236}">
                <a16:creationId xmlns:a16="http://schemas.microsoft.com/office/drawing/2014/main" id="{496A6414-1330-FBF6-4B2B-6DE53B617367}"/>
              </a:ext>
            </a:extLst>
          </p:cNvPr>
          <p:cNvSpPr txBox="1"/>
          <p:nvPr/>
        </p:nvSpPr>
        <p:spPr>
          <a:xfrm>
            <a:off x="1456362" y="5344580"/>
            <a:ext cx="6097712" cy="369332"/>
          </a:xfrm>
          <a:prstGeom prst="rect">
            <a:avLst/>
          </a:prstGeom>
          <a:noFill/>
        </p:spPr>
        <p:txBody>
          <a:bodyPr wrap="square">
            <a:spAutoFit/>
          </a:bodyPr>
          <a:lstStyle/>
          <a:p>
            <a:r>
              <a:rPr lang="en-GB" dirty="0">
                <a:latin typeface="Century Gothic" panose="020B0502020202020204" pitchFamily="34" charset="0"/>
              </a:rPr>
              <a:t>Butterflies Class Teacher </a:t>
            </a:r>
            <a:endParaRPr lang="en-GB" dirty="0"/>
          </a:p>
        </p:txBody>
      </p:sp>
      <p:sp>
        <p:nvSpPr>
          <p:cNvPr id="15" name="TextBox 14">
            <a:extLst>
              <a:ext uri="{FF2B5EF4-FFF2-40B4-BE49-F238E27FC236}">
                <a16:creationId xmlns:a16="http://schemas.microsoft.com/office/drawing/2014/main" id="{4B5C6CB3-4D1F-7EF5-64B4-5DB6B5D23A57}"/>
              </a:ext>
            </a:extLst>
          </p:cNvPr>
          <p:cNvSpPr txBox="1"/>
          <p:nvPr/>
        </p:nvSpPr>
        <p:spPr>
          <a:xfrm>
            <a:off x="8120010" y="5344580"/>
            <a:ext cx="6097712" cy="369332"/>
          </a:xfrm>
          <a:prstGeom prst="rect">
            <a:avLst/>
          </a:prstGeom>
          <a:noFill/>
        </p:spPr>
        <p:txBody>
          <a:bodyPr wrap="square">
            <a:spAutoFit/>
          </a:bodyPr>
          <a:lstStyle/>
          <a:p>
            <a:r>
              <a:rPr lang="en-GB" dirty="0">
                <a:latin typeface="Century Gothic" panose="020B0502020202020204" pitchFamily="34" charset="0"/>
              </a:rPr>
              <a:t>Teaching Assistants </a:t>
            </a:r>
            <a:endParaRPr lang="en-GB" dirty="0"/>
          </a:p>
        </p:txBody>
      </p:sp>
    </p:spTree>
    <p:extLst>
      <p:ext uri="{BB962C8B-B14F-4D97-AF65-F5344CB8AC3E}">
        <p14:creationId xmlns:p14="http://schemas.microsoft.com/office/powerpoint/2010/main" val="36198374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AB0941A-714F-9B72-3034-E5FF8DBDCD09}"/>
              </a:ext>
            </a:extLst>
          </p:cNvPr>
          <p:cNvPicPr>
            <a:picLocks noChangeAspect="1"/>
          </p:cNvPicPr>
          <p:nvPr/>
        </p:nvPicPr>
        <p:blipFill>
          <a:blip r:embed="rId2"/>
          <a:stretch>
            <a:fillRect/>
          </a:stretch>
        </p:blipFill>
        <p:spPr>
          <a:xfrm>
            <a:off x="602604" y="-575353"/>
            <a:ext cx="11024957" cy="6752316"/>
          </a:xfrm>
          <a:prstGeom prst="rect">
            <a:avLst/>
          </a:prstGeom>
        </p:spPr>
      </p:pic>
      <p:sp>
        <p:nvSpPr>
          <p:cNvPr id="2" name="Title 1">
            <a:extLst>
              <a:ext uri="{FF2B5EF4-FFF2-40B4-BE49-F238E27FC236}">
                <a16:creationId xmlns:a16="http://schemas.microsoft.com/office/drawing/2014/main" id="{3C08A817-2768-CBD3-87BC-3CCBB44892C3}"/>
              </a:ext>
            </a:extLst>
          </p:cNvPr>
          <p:cNvSpPr>
            <a:spLocks noGrp="1"/>
          </p:cNvSpPr>
          <p:nvPr>
            <p:ph type="title"/>
          </p:nvPr>
        </p:nvSpPr>
        <p:spPr/>
        <p:txBody>
          <a:bodyPr/>
          <a:lstStyle/>
          <a:p>
            <a:r>
              <a:rPr lang="en-GB" dirty="0"/>
              <a:t>Starting at Newlands </a:t>
            </a:r>
          </a:p>
        </p:txBody>
      </p:sp>
      <p:sp>
        <p:nvSpPr>
          <p:cNvPr id="3" name="Content Placeholder 2">
            <a:extLst>
              <a:ext uri="{FF2B5EF4-FFF2-40B4-BE49-F238E27FC236}">
                <a16:creationId xmlns:a16="http://schemas.microsoft.com/office/drawing/2014/main" id="{51241C91-89D5-A7BC-54FE-866191728EC8}"/>
              </a:ext>
            </a:extLst>
          </p:cNvPr>
          <p:cNvSpPr>
            <a:spLocks noGrp="1"/>
          </p:cNvSpPr>
          <p:nvPr>
            <p:ph idx="1"/>
          </p:nvPr>
        </p:nvSpPr>
        <p:spPr>
          <a:xfrm>
            <a:off x="838200" y="1496852"/>
            <a:ext cx="10515600" cy="4351338"/>
          </a:xfrm>
        </p:spPr>
        <p:txBody>
          <a:bodyPr>
            <a:normAutofit fontScale="77500" lnSpcReduction="20000"/>
          </a:bodyPr>
          <a:lstStyle/>
          <a:p>
            <a:pPr marL="0" indent="0">
              <a:buNone/>
            </a:pPr>
            <a:r>
              <a:rPr lang="en-GB" dirty="0"/>
              <a:t>Inside your pack: </a:t>
            </a:r>
          </a:p>
          <a:p>
            <a:pPr marL="0" indent="0">
              <a:buNone/>
            </a:pPr>
            <a:endParaRPr lang="en-GB" dirty="0"/>
          </a:p>
          <a:p>
            <a:r>
              <a:rPr lang="en-GB" dirty="0"/>
              <a:t>Important dates </a:t>
            </a:r>
          </a:p>
          <a:p>
            <a:r>
              <a:rPr lang="en-GB" dirty="0"/>
              <a:t>Frequently asked questions </a:t>
            </a:r>
          </a:p>
          <a:p>
            <a:r>
              <a:rPr lang="en-GB" dirty="0"/>
              <a:t>Tapestry letter</a:t>
            </a:r>
          </a:p>
          <a:p>
            <a:r>
              <a:rPr lang="en-GB" dirty="0"/>
              <a:t>Summer Fair leaflet</a:t>
            </a:r>
          </a:p>
          <a:p>
            <a:r>
              <a:rPr lang="en-GB" dirty="0"/>
              <a:t>School readiness leaflet</a:t>
            </a:r>
          </a:p>
          <a:p>
            <a:r>
              <a:rPr lang="en-GB" dirty="0"/>
              <a:t>Vision and values </a:t>
            </a:r>
          </a:p>
          <a:p>
            <a:r>
              <a:rPr lang="en-GB" dirty="0"/>
              <a:t>Name card</a:t>
            </a:r>
          </a:p>
          <a:p>
            <a:r>
              <a:rPr lang="en-GB" dirty="0"/>
              <a:t>Long Term Plan</a:t>
            </a:r>
          </a:p>
          <a:p>
            <a:r>
              <a:rPr lang="en-GB" dirty="0"/>
              <a:t>Timetable</a:t>
            </a:r>
          </a:p>
          <a:p>
            <a:r>
              <a:rPr lang="en-GB" dirty="0"/>
              <a:t>Volunteer leaflet</a:t>
            </a:r>
          </a:p>
        </p:txBody>
      </p:sp>
    </p:spTree>
    <p:extLst>
      <p:ext uri="{BB962C8B-B14F-4D97-AF65-F5344CB8AC3E}">
        <p14:creationId xmlns:p14="http://schemas.microsoft.com/office/powerpoint/2010/main" val="37269036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F2BC993-8043-069D-D8A6-C207980CC7AA}"/>
              </a:ext>
            </a:extLst>
          </p:cNvPr>
          <p:cNvPicPr>
            <a:picLocks noChangeAspect="1"/>
          </p:cNvPicPr>
          <p:nvPr/>
        </p:nvPicPr>
        <p:blipFill>
          <a:blip r:embed="rId2"/>
          <a:stretch>
            <a:fillRect/>
          </a:stretch>
        </p:blipFill>
        <p:spPr>
          <a:xfrm>
            <a:off x="662687" y="-1"/>
            <a:ext cx="10866626" cy="6492875"/>
          </a:xfrm>
          <a:prstGeom prst="rect">
            <a:avLst/>
          </a:prstGeom>
        </p:spPr>
      </p:pic>
      <p:sp>
        <p:nvSpPr>
          <p:cNvPr id="2" name="Title 1">
            <a:extLst>
              <a:ext uri="{FF2B5EF4-FFF2-40B4-BE49-F238E27FC236}">
                <a16:creationId xmlns:a16="http://schemas.microsoft.com/office/drawing/2014/main" id="{D7220FBA-C3CC-1052-3A6A-E098F29927C4}"/>
              </a:ext>
            </a:extLst>
          </p:cNvPr>
          <p:cNvSpPr>
            <a:spLocks noGrp="1"/>
          </p:cNvSpPr>
          <p:nvPr>
            <p:ph type="title"/>
          </p:nvPr>
        </p:nvSpPr>
        <p:spPr/>
        <p:txBody>
          <a:bodyPr/>
          <a:lstStyle/>
          <a:p>
            <a:pPr algn="ctr"/>
            <a:r>
              <a:rPr lang="en-GB" dirty="0">
                <a:latin typeface="Century Gothic" panose="020B0502020202020204" pitchFamily="34" charset="0"/>
              </a:rPr>
              <a:t>Butterflies Class </a:t>
            </a:r>
          </a:p>
        </p:txBody>
      </p:sp>
      <p:sp>
        <p:nvSpPr>
          <p:cNvPr id="3" name="Content Placeholder 2">
            <a:extLst>
              <a:ext uri="{FF2B5EF4-FFF2-40B4-BE49-F238E27FC236}">
                <a16:creationId xmlns:a16="http://schemas.microsoft.com/office/drawing/2014/main" id="{C430CE57-A516-003D-92BB-4BF1EB03F9AA}"/>
              </a:ext>
            </a:extLst>
          </p:cNvPr>
          <p:cNvSpPr>
            <a:spLocks noGrp="1"/>
          </p:cNvSpPr>
          <p:nvPr>
            <p:ph idx="1"/>
          </p:nvPr>
        </p:nvSpPr>
        <p:spPr>
          <a:xfrm>
            <a:off x="838200" y="1417834"/>
            <a:ext cx="10515600" cy="5075040"/>
          </a:xfrm>
        </p:spPr>
        <p:txBody>
          <a:bodyPr>
            <a:normAutofit fontScale="92500" lnSpcReduction="10000"/>
          </a:bodyPr>
          <a:lstStyle/>
          <a:p>
            <a:pPr marL="0" indent="0">
              <a:buNone/>
            </a:pPr>
            <a:r>
              <a:rPr lang="en-GB" sz="2000" dirty="0">
                <a:latin typeface="Century Gothic" panose="020B0502020202020204" pitchFamily="34" charset="0"/>
              </a:rPr>
              <a:t>Timetable - </a:t>
            </a:r>
          </a:p>
          <a:p>
            <a:pPr marL="0" indent="0">
              <a:buNone/>
            </a:pPr>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a:p>
            <a:pPr marL="0" indent="0" algn="ctr">
              <a:buNone/>
            </a:pPr>
            <a:r>
              <a:rPr lang="en-GB" sz="2000" dirty="0">
                <a:latin typeface="Century Gothic" panose="020B0502020202020204" pitchFamily="34" charset="0"/>
              </a:rPr>
              <a:t>Children can arrive at school from 8:30am to 8:40am.</a:t>
            </a:r>
          </a:p>
          <a:p>
            <a:pPr marL="0" indent="0" algn="ctr">
              <a:buNone/>
            </a:pPr>
            <a:r>
              <a:rPr lang="en-GB" sz="2000" dirty="0">
                <a:latin typeface="Century Gothic" panose="020B0502020202020204" pitchFamily="34" charset="0"/>
              </a:rPr>
              <a:t>Children can be collected at 3:20pm. </a:t>
            </a:r>
          </a:p>
        </p:txBody>
      </p:sp>
      <p:pic>
        <p:nvPicPr>
          <p:cNvPr id="6" name="Picture 5">
            <a:extLst>
              <a:ext uri="{FF2B5EF4-FFF2-40B4-BE49-F238E27FC236}">
                <a16:creationId xmlns:a16="http://schemas.microsoft.com/office/drawing/2014/main" id="{51159C7D-F6FE-0B67-D8F6-E99115DD1B35}"/>
              </a:ext>
            </a:extLst>
          </p:cNvPr>
          <p:cNvPicPr>
            <a:picLocks noChangeAspect="1"/>
          </p:cNvPicPr>
          <p:nvPr/>
        </p:nvPicPr>
        <p:blipFill>
          <a:blip r:embed="rId3"/>
          <a:stretch>
            <a:fillRect/>
          </a:stretch>
        </p:blipFill>
        <p:spPr>
          <a:xfrm>
            <a:off x="2871431" y="1690688"/>
            <a:ext cx="6727134" cy="3820051"/>
          </a:xfrm>
          <a:prstGeom prst="rect">
            <a:avLst/>
          </a:prstGeom>
        </p:spPr>
      </p:pic>
    </p:spTree>
    <p:extLst>
      <p:ext uri="{BB962C8B-B14F-4D97-AF65-F5344CB8AC3E}">
        <p14:creationId xmlns:p14="http://schemas.microsoft.com/office/powerpoint/2010/main" val="21419356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FA80C-7FFF-1FF2-11EE-40B6E458A22D}"/>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CBBFA4CA-B3B4-AA7F-7613-CF766A619E58}"/>
              </a:ext>
            </a:extLst>
          </p:cNvPr>
          <p:cNvPicPr>
            <a:picLocks noChangeAspect="1"/>
          </p:cNvPicPr>
          <p:nvPr/>
        </p:nvPicPr>
        <p:blipFill>
          <a:blip r:embed="rId2"/>
          <a:stretch>
            <a:fillRect/>
          </a:stretch>
        </p:blipFill>
        <p:spPr>
          <a:xfrm>
            <a:off x="662687" y="-1"/>
            <a:ext cx="10866626" cy="6492875"/>
          </a:xfrm>
          <a:prstGeom prst="rect">
            <a:avLst/>
          </a:prstGeom>
        </p:spPr>
      </p:pic>
      <p:sp>
        <p:nvSpPr>
          <p:cNvPr id="2" name="Title 1">
            <a:extLst>
              <a:ext uri="{FF2B5EF4-FFF2-40B4-BE49-F238E27FC236}">
                <a16:creationId xmlns:a16="http://schemas.microsoft.com/office/drawing/2014/main" id="{3F4DC447-8935-5CAB-FD2E-AF9E8F517AF2}"/>
              </a:ext>
            </a:extLst>
          </p:cNvPr>
          <p:cNvSpPr>
            <a:spLocks noGrp="1"/>
          </p:cNvSpPr>
          <p:nvPr>
            <p:ph type="title"/>
          </p:nvPr>
        </p:nvSpPr>
        <p:spPr/>
        <p:txBody>
          <a:bodyPr/>
          <a:lstStyle/>
          <a:p>
            <a:pPr algn="ctr"/>
            <a:r>
              <a:rPr lang="en-GB" dirty="0">
                <a:latin typeface="Century Gothic" panose="020B0502020202020204" pitchFamily="34" charset="0"/>
              </a:rPr>
              <a:t>Daily Routine</a:t>
            </a:r>
          </a:p>
        </p:txBody>
      </p:sp>
      <p:sp>
        <p:nvSpPr>
          <p:cNvPr id="3" name="Content Placeholder 2">
            <a:extLst>
              <a:ext uri="{FF2B5EF4-FFF2-40B4-BE49-F238E27FC236}">
                <a16:creationId xmlns:a16="http://schemas.microsoft.com/office/drawing/2014/main" id="{C3E9AF69-D505-995D-1953-0411F3D90C40}"/>
              </a:ext>
            </a:extLst>
          </p:cNvPr>
          <p:cNvSpPr>
            <a:spLocks noGrp="1"/>
          </p:cNvSpPr>
          <p:nvPr>
            <p:ph idx="1"/>
          </p:nvPr>
        </p:nvSpPr>
        <p:spPr>
          <a:xfrm>
            <a:off x="838200" y="1417834"/>
            <a:ext cx="10515600" cy="5075040"/>
          </a:xfrm>
        </p:spPr>
        <p:txBody>
          <a:bodyPr>
            <a:normAutofit/>
          </a:bodyPr>
          <a:lstStyle/>
          <a:p>
            <a:pPr marL="0" indent="0">
              <a:buNone/>
            </a:pPr>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p:txBody>
      </p:sp>
      <p:pic>
        <p:nvPicPr>
          <p:cNvPr id="7" name="Picture 6">
            <a:extLst>
              <a:ext uri="{FF2B5EF4-FFF2-40B4-BE49-F238E27FC236}">
                <a16:creationId xmlns:a16="http://schemas.microsoft.com/office/drawing/2014/main" id="{8A6B6525-BBA7-7EDC-0D65-A5B7AE43C0B2}"/>
              </a:ext>
            </a:extLst>
          </p:cNvPr>
          <p:cNvPicPr>
            <a:picLocks noChangeAspect="1"/>
          </p:cNvPicPr>
          <p:nvPr/>
        </p:nvPicPr>
        <p:blipFill>
          <a:blip r:embed="rId3"/>
          <a:stretch>
            <a:fillRect/>
          </a:stretch>
        </p:blipFill>
        <p:spPr>
          <a:xfrm>
            <a:off x="2074250" y="1417834"/>
            <a:ext cx="4021750" cy="4953619"/>
          </a:xfrm>
          <a:prstGeom prst="rect">
            <a:avLst/>
          </a:prstGeom>
        </p:spPr>
      </p:pic>
      <p:pic>
        <p:nvPicPr>
          <p:cNvPr id="9" name="Picture 8">
            <a:extLst>
              <a:ext uri="{FF2B5EF4-FFF2-40B4-BE49-F238E27FC236}">
                <a16:creationId xmlns:a16="http://schemas.microsoft.com/office/drawing/2014/main" id="{9C34F4FF-D9D7-81E2-E0E1-E57EAA58D144}"/>
              </a:ext>
            </a:extLst>
          </p:cNvPr>
          <p:cNvPicPr>
            <a:picLocks noChangeAspect="1"/>
          </p:cNvPicPr>
          <p:nvPr/>
        </p:nvPicPr>
        <p:blipFill>
          <a:blip r:embed="rId4"/>
          <a:stretch>
            <a:fillRect/>
          </a:stretch>
        </p:blipFill>
        <p:spPr>
          <a:xfrm>
            <a:off x="6216988" y="1402827"/>
            <a:ext cx="4256666" cy="4953620"/>
          </a:xfrm>
          <a:prstGeom prst="rect">
            <a:avLst/>
          </a:prstGeom>
        </p:spPr>
      </p:pic>
    </p:spTree>
    <p:extLst>
      <p:ext uri="{BB962C8B-B14F-4D97-AF65-F5344CB8AC3E}">
        <p14:creationId xmlns:p14="http://schemas.microsoft.com/office/powerpoint/2010/main" val="40753684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8B33724-ADDB-8842-6CBC-8111FD026030}"/>
              </a:ext>
            </a:extLst>
          </p:cNvPr>
          <p:cNvPicPr>
            <a:picLocks noChangeAspect="1"/>
          </p:cNvPicPr>
          <p:nvPr/>
        </p:nvPicPr>
        <p:blipFill>
          <a:blip r:embed="rId2"/>
          <a:stretch>
            <a:fillRect/>
          </a:stretch>
        </p:blipFill>
        <p:spPr>
          <a:xfrm>
            <a:off x="584738" y="-685168"/>
            <a:ext cx="11022523" cy="7250355"/>
          </a:xfrm>
          <a:prstGeom prst="rect">
            <a:avLst/>
          </a:prstGeom>
        </p:spPr>
      </p:pic>
      <p:sp>
        <p:nvSpPr>
          <p:cNvPr id="2" name="Title 1">
            <a:extLst>
              <a:ext uri="{FF2B5EF4-FFF2-40B4-BE49-F238E27FC236}">
                <a16:creationId xmlns:a16="http://schemas.microsoft.com/office/drawing/2014/main" id="{9241CA71-6675-33F7-0015-83B2CBBD311E}"/>
              </a:ext>
            </a:extLst>
          </p:cNvPr>
          <p:cNvSpPr>
            <a:spLocks noGrp="1"/>
          </p:cNvSpPr>
          <p:nvPr>
            <p:ph type="title"/>
          </p:nvPr>
        </p:nvSpPr>
        <p:spPr/>
        <p:txBody>
          <a:bodyPr/>
          <a:lstStyle/>
          <a:p>
            <a:pPr algn="ctr"/>
            <a:r>
              <a:rPr lang="en-GB" dirty="0">
                <a:latin typeface="Century Gothic" panose="020B0502020202020204" pitchFamily="34" charset="0"/>
              </a:rPr>
              <a:t>Early Years Framework </a:t>
            </a:r>
          </a:p>
        </p:txBody>
      </p:sp>
      <p:sp>
        <p:nvSpPr>
          <p:cNvPr id="3" name="Content Placeholder 2">
            <a:extLst>
              <a:ext uri="{FF2B5EF4-FFF2-40B4-BE49-F238E27FC236}">
                <a16:creationId xmlns:a16="http://schemas.microsoft.com/office/drawing/2014/main" id="{30E02413-8313-A0C1-11A9-45C78F5075A7}"/>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7FC17CE4-2040-BDBE-8B1E-1DE5A296EA24}"/>
              </a:ext>
            </a:extLst>
          </p:cNvPr>
          <p:cNvPicPr>
            <a:picLocks noChangeAspect="1"/>
          </p:cNvPicPr>
          <p:nvPr/>
        </p:nvPicPr>
        <p:blipFill>
          <a:blip r:embed="rId3"/>
          <a:stretch>
            <a:fillRect/>
          </a:stretch>
        </p:blipFill>
        <p:spPr>
          <a:xfrm>
            <a:off x="1299492" y="1548264"/>
            <a:ext cx="9593014" cy="4906060"/>
          </a:xfrm>
          <a:prstGeom prst="rect">
            <a:avLst/>
          </a:prstGeom>
        </p:spPr>
      </p:pic>
      <p:sp>
        <p:nvSpPr>
          <p:cNvPr id="7" name="Rectangle 6">
            <a:extLst>
              <a:ext uri="{FF2B5EF4-FFF2-40B4-BE49-F238E27FC236}">
                <a16:creationId xmlns:a16="http://schemas.microsoft.com/office/drawing/2014/main" id="{2D7732F3-8069-CBDD-FCA2-C860E737BEFC}"/>
              </a:ext>
            </a:extLst>
          </p:cNvPr>
          <p:cNvSpPr/>
          <p:nvPr/>
        </p:nvSpPr>
        <p:spPr>
          <a:xfrm>
            <a:off x="1299492" y="6031762"/>
            <a:ext cx="354647" cy="42256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081283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6565A7-D021-B485-DFDB-5033166EEAFA}"/>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457FA696-8DCC-2EFD-99CD-068C191DF9FA}"/>
              </a:ext>
            </a:extLst>
          </p:cNvPr>
          <p:cNvPicPr>
            <a:picLocks noChangeAspect="1"/>
          </p:cNvPicPr>
          <p:nvPr/>
        </p:nvPicPr>
        <p:blipFill>
          <a:blip r:embed="rId2"/>
          <a:stretch>
            <a:fillRect/>
          </a:stretch>
        </p:blipFill>
        <p:spPr>
          <a:xfrm>
            <a:off x="584738" y="-685168"/>
            <a:ext cx="11022523" cy="7250355"/>
          </a:xfrm>
          <a:prstGeom prst="rect">
            <a:avLst/>
          </a:prstGeom>
        </p:spPr>
      </p:pic>
      <p:sp>
        <p:nvSpPr>
          <p:cNvPr id="2" name="Title 1">
            <a:extLst>
              <a:ext uri="{FF2B5EF4-FFF2-40B4-BE49-F238E27FC236}">
                <a16:creationId xmlns:a16="http://schemas.microsoft.com/office/drawing/2014/main" id="{740F84C3-CA5C-917C-3694-763514ED5A69}"/>
              </a:ext>
            </a:extLst>
          </p:cNvPr>
          <p:cNvSpPr>
            <a:spLocks noGrp="1"/>
          </p:cNvSpPr>
          <p:nvPr>
            <p:ph type="title"/>
          </p:nvPr>
        </p:nvSpPr>
        <p:spPr/>
        <p:txBody>
          <a:bodyPr/>
          <a:lstStyle/>
          <a:p>
            <a:pPr algn="ctr"/>
            <a:r>
              <a:rPr lang="en-GB" dirty="0">
                <a:latin typeface="Century Gothic" panose="020B0502020202020204" pitchFamily="34" charset="0"/>
              </a:rPr>
              <a:t>Early Years Framework </a:t>
            </a:r>
          </a:p>
        </p:txBody>
      </p:sp>
      <p:sp>
        <p:nvSpPr>
          <p:cNvPr id="3" name="Content Placeholder 2">
            <a:extLst>
              <a:ext uri="{FF2B5EF4-FFF2-40B4-BE49-F238E27FC236}">
                <a16:creationId xmlns:a16="http://schemas.microsoft.com/office/drawing/2014/main" id="{6CE38E17-21F4-F76F-FB3A-4B8B376B9FDC}"/>
              </a:ext>
            </a:extLst>
          </p:cNvPr>
          <p:cNvSpPr>
            <a:spLocks noGrp="1"/>
          </p:cNvSpPr>
          <p:nvPr>
            <p:ph idx="1"/>
          </p:nvPr>
        </p:nvSpPr>
        <p:spPr>
          <a:xfrm>
            <a:off x="838200" y="1448656"/>
            <a:ext cx="10515600" cy="5005668"/>
          </a:xfrm>
        </p:spPr>
        <p:txBody>
          <a:bodyPr>
            <a:normAutofit/>
          </a:bodyPr>
          <a:lstStyle/>
          <a:p>
            <a:pPr marL="0" indent="0">
              <a:buNone/>
            </a:pPr>
            <a:r>
              <a:rPr lang="en-GB" sz="2400" dirty="0">
                <a:solidFill>
                  <a:schemeClr val="accent6">
                    <a:lumMod val="75000"/>
                  </a:schemeClr>
                </a:solidFill>
                <a:latin typeface="Century Gothic" panose="020B0502020202020204" pitchFamily="34" charset="0"/>
              </a:rPr>
              <a:t>Baseline Assessment </a:t>
            </a:r>
          </a:p>
          <a:p>
            <a:pPr marL="0" indent="0">
              <a:buNone/>
            </a:pPr>
            <a:r>
              <a:rPr lang="en-GB" sz="2000" dirty="0">
                <a:latin typeface="Century Gothic" panose="020B0502020202020204" pitchFamily="34" charset="0"/>
              </a:rPr>
              <a:t>In September 2017 the Department for Education announced that a new assessment in Reception would be introduced as a baseline measure to track pupils’ progress during primary school. Due to disruption, the first baseline took place in 2021. The Reception Baseline Assessment (RBA) has been developed in conjunction with the teaching profession, and will be 'teacher-mediated', meaning it will be administered by a teacher or teaching assistant. </a:t>
            </a:r>
          </a:p>
          <a:p>
            <a:pPr marL="0" indent="0">
              <a:buNone/>
            </a:pPr>
            <a:endParaRPr lang="en-GB" sz="2000" dirty="0">
              <a:latin typeface="Century Gothic" panose="020B0502020202020204" pitchFamily="34" charset="0"/>
            </a:endParaRPr>
          </a:p>
          <a:p>
            <a:pPr marL="0" indent="0">
              <a:buNone/>
            </a:pPr>
            <a:r>
              <a:rPr lang="en-GB" sz="2000" dirty="0">
                <a:latin typeface="Century Gothic" panose="020B0502020202020204" pitchFamily="34" charset="0"/>
              </a:rPr>
              <a:t>The focus of the RBA will be on communication, language and literacy, and maths. It will take around 15 minutes. </a:t>
            </a:r>
          </a:p>
          <a:p>
            <a:pPr marL="0" indent="0">
              <a:buNone/>
            </a:pPr>
            <a:endParaRPr lang="en-GB" sz="2000" dirty="0">
              <a:latin typeface="Century Gothic" panose="020B0502020202020204" pitchFamily="34" charset="0"/>
            </a:endParaRPr>
          </a:p>
          <a:p>
            <a:pPr marL="0" indent="0">
              <a:buNone/>
            </a:pPr>
            <a:r>
              <a:rPr lang="en-GB" sz="2000" dirty="0">
                <a:latin typeface="Century Gothic" panose="020B0502020202020204" pitchFamily="34" charset="0"/>
              </a:rPr>
              <a:t>The RBA data will be used to judge how much progress children have made by the end of KS2(Year 6). There will be no "pass" or "fail" or numerical score, and the results of the RBA will not be used to track individual pupils or to judge schools' Foundation Stage performance</a:t>
            </a:r>
          </a:p>
        </p:txBody>
      </p:sp>
    </p:spTree>
    <p:extLst>
      <p:ext uri="{BB962C8B-B14F-4D97-AF65-F5344CB8AC3E}">
        <p14:creationId xmlns:p14="http://schemas.microsoft.com/office/powerpoint/2010/main" val="14234446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FE86F1-8BC7-5C73-EC7B-75CCE11206B3}"/>
              </a:ext>
            </a:extLst>
          </p:cNvPr>
          <p:cNvPicPr>
            <a:picLocks noChangeAspect="1"/>
          </p:cNvPicPr>
          <p:nvPr/>
        </p:nvPicPr>
        <p:blipFill>
          <a:blip r:embed="rId2"/>
          <a:stretch>
            <a:fillRect/>
          </a:stretch>
        </p:blipFill>
        <p:spPr>
          <a:xfrm>
            <a:off x="663993" y="-308224"/>
            <a:ext cx="10864014" cy="6983626"/>
          </a:xfrm>
          <a:prstGeom prst="rect">
            <a:avLst/>
          </a:prstGeom>
        </p:spPr>
      </p:pic>
      <p:sp>
        <p:nvSpPr>
          <p:cNvPr id="2" name="Title 1">
            <a:extLst>
              <a:ext uri="{FF2B5EF4-FFF2-40B4-BE49-F238E27FC236}">
                <a16:creationId xmlns:a16="http://schemas.microsoft.com/office/drawing/2014/main" id="{10859AA8-A3E0-EA12-C706-DE8F34A77C47}"/>
              </a:ext>
            </a:extLst>
          </p:cNvPr>
          <p:cNvSpPr>
            <a:spLocks noGrp="1"/>
          </p:cNvSpPr>
          <p:nvPr>
            <p:ph type="title"/>
          </p:nvPr>
        </p:nvSpPr>
        <p:spPr/>
        <p:txBody>
          <a:bodyPr/>
          <a:lstStyle/>
          <a:p>
            <a:pPr algn="ctr"/>
            <a:r>
              <a:rPr lang="en-GB" dirty="0">
                <a:latin typeface="Century Gothic" panose="020B0502020202020204" pitchFamily="34" charset="0"/>
              </a:rPr>
              <a:t>Reading &amp; Phonics </a:t>
            </a:r>
          </a:p>
        </p:txBody>
      </p:sp>
      <p:sp>
        <p:nvSpPr>
          <p:cNvPr id="3" name="Content Placeholder 2">
            <a:extLst>
              <a:ext uri="{FF2B5EF4-FFF2-40B4-BE49-F238E27FC236}">
                <a16:creationId xmlns:a16="http://schemas.microsoft.com/office/drawing/2014/main" id="{FE316813-06C0-F673-D31A-F63164A45CF1}"/>
              </a:ext>
            </a:extLst>
          </p:cNvPr>
          <p:cNvSpPr>
            <a:spLocks noGrp="1"/>
          </p:cNvSpPr>
          <p:nvPr>
            <p:ph idx="1"/>
          </p:nvPr>
        </p:nvSpPr>
        <p:spPr>
          <a:xfrm>
            <a:off x="838200" y="1734344"/>
            <a:ext cx="10515600" cy="4984714"/>
          </a:xfrm>
        </p:spPr>
        <p:txBody>
          <a:bodyPr>
            <a:normAutofit fontScale="92500" lnSpcReduction="10000"/>
          </a:bodyPr>
          <a:lstStyle/>
          <a:p>
            <a:pPr marL="0" indent="0" algn="ctr">
              <a:buNone/>
            </a:pPr>
            <a:r>
              <a:rPr lang="en-GB" sz="2600" dirty="0">
                <a:latin typeface="Century Gothic" panose="020B0502020202020204" pitchFamily="34" charset="0"/>
              </a:rPr>
              <a:t>Children are taught to read by breaking down words into separate sounds </a:t>
            </a:r>
            <a:r>
              <a:rPr lang="en-GB" sz="2600" b="1" dirty="0">
                <a:latin typeface="Century Gothic" panose="020B0502020202020204" pitchFamily="34" charset="0"/>
              </a:rPr>
              <a:t>(segmenting). </a:t>
            </a:r>
          </a:p>
          <a:p>
            <a:pPr marL="0" indent="0" algn="ctr">
              <a:buNone/>
            </a:pPr>
            <a:r>
              <a:rPr lang="en-GB" sz="2600" dirty="0">
                <a:latin typeface="Century Gothic" panose="020B0502020202020204" pitchFamily="34" charset="0"/>
              </a:rPr>
              <a:t>They are then taught how to </a:t>
            </a:r>
            <a:r>
              <a:rPr lang="en-GB" sz="2600" b="1" dirty="0">
                <a:latin typeface="Century Gothic" panose="020B0502020202020204" pitchFamily="34" charset="0"/>
              </a:rPr>
              <a:t>blend </a:t>
            </a:r>
            <a:r>
              <a:rPr lang="en-GB" sz="2600" dirty="0">
                <a:latin typeface="Century Gothic" panose="020B0502020202020204" pitchFamily="34" charset="0"/>
              </a:rPr>
              <a:t>these sounds together to read the whole word. </a:t>
            </a:r>
          </a:p>
          <a:p>
            <a:pPr marL="0" indent="0" algn="ctr">
              <a:buNone/>
            </a:pPr>
            <a:endParaRPr lang="en-GB" sz="2400" dirty="0">
              <a:latin typeface="Century Gothic" panose="020B0502020202020204" pitchFamily="34" charset="0"/>
            </a:endParaRPr>
          </a:p>
          <a:p>
            <a:pPr marL="0" indent="0" algn="ctr">
              <a:buNone/>
            </a:pPr>
            <a:r>
              <a:rPr lang="en-GB" sz="3000" dirty="0">
                <a:highlight>
                  <a:srgbClr val="FFFF00"/>
                </a:highlight>
                <a:latin typeface="Century Gothic" panose="020B0502020202020204" pitchFamily="34" charset="0"/>
              </a:rPr>
              <a:t>c-a-t    cat      d-o-g    dog      f-</a:t>
            </a:r>
            <a:r>
              <a:rPr lang="en-GB" sz="3000" dirty="0" err="1">
                <a:highlight>
                  <a:srgbClr val="FFFF00"/>
                </a:highlight>
                <a:latin typeface="Century Gothic" panose="020B0502020202020204" pitchFamily="34" charset="0"/>
              </a:rPr>
              <a:t>i</a:t>
            </a:r>
            <a:r>
              <a:rPr lang="en-GB" sz="3000" dirty="0">
                <a:highlight>
                  <a:srgbClr val="FFFF00"/>
                </a:highlight>
                <a:latin typeface="Century Gothic" panose="020B0502020202020204" pitchFamily="34" charset="0"/>
              </a:rPr>
              <a:t>-</a:t>
            </a:r>
            <a:r>
              <a:rPr lang="en-GB" sz="3000" dirty="0" err="1">
                <a:highlight>
                  <a:srgbClr val="FFFF00"/>
                </a:highlight>
                <a:latin typeface="Century Gothic" panose="020B0502020202020204" pitchFamily="34" charset="0"/>
              </a:rPr>
              <a:t>sh</a:t>
            </a:r>
            <a:r>
              <a:rPr lang="en-GB" sz="3000" dirty="0">
                <a:highlight>
                  <a:srgbClr val="FFFF00"/>
                </a:highlight>
                <a:latin typeface="Century Gothic" panose="020B0502020202020204" pitchFamily="34" charset="0"/>
              </a:rPr>
              <a:t>    fish      b-ear-d    beard </a:t>
            </a:r>
          </a:p>
          <a:p>
            <a:pPr marL="0" indent="0" algn="ctr">
              <a:buNone/>
            </a:pPr>
            <a:endParaRPr lang="en-GB" sz="2400" dirty="0">
              <a:highlight>
                <a:srgbClr val="FFFF00"/>
              </a:highlight>
              <a:latin typeface="Century Gothic" panose="020B0502020202020204" pitchFamily="34" charset="0"/>
            </a:endParaRPr>
          </a:p>
          <a:p>
            <a:pPr marL="0" indent="0" algn="ctr">
              <a:buNone/>
            </a:pPr>
            <a:r>
              <a:rPr lang="en-GB" sz="2600" dirty="0">
                <a:latin typeface="Century Gothic" panose="020B0502020202020204" pitchFamily="34" charset="0"/>
              </a:rPr>
              <a:t>NB. Tricky words cannot be sounded out. High frequency words are to be read by sight. </a:t>
            </a:r>
          </a:p>
          <a:p>
            <a:pPr marL="0" indent="0" algn="ctr">
              <a:buNone/>
            </a:pPr>
            <a:endParaRPr lang="en-GB" sz="2600" dirty="0">
              <a:latin typeface="Century Gothic" panose="020B0502020202020204" pitchFamily="34" charset="0"/>
            </a:endParaRPr>
          </a:p>
          <a:p>
            <a:pPr marL="0" indent="0" algn="ctr">
              <a:buNone/>
            </a:pPr>
            <a:r>
              <a:rPr lang="en-GB" sz="2600" dirty="0">
                <a:latin typeface="Century Gothic" panose="020B0502020202020204" pitchFamily="34" charset="0"/>
              </a:rPr>
              <a:t>We use Little Wandle Phonics. More information can be found on their website:</a:t>
            </a:r>
          </a:p>
          <a:p>
            <a:pPr marL="0" indent="0" algn="ctr">
              <a:buNone/>
            </a:pPr>
            <a:r>
              <a:rPr lang="en-GB" sz="2400" dirty="0">
                <a:hlinkClick r:id="rId3"/>
              </a:rPr>
              <a:t>https://www.littlewandle.org.uk/resources/for-parents/</a:t>
            </a:r>
            <a:endParaRPr lang="en-GB" sz="2400" dirty="0">
              <a:latin typeface="Century Gothic" panose="020B0502020202020204" pitchFamily="34" charset="0"/>
            </a:endParaRPr>
          </a:p>
        </p:txBody>
      </p:sp>
      <p:pic>
        <p:nvPicPr>
          <p:cNvPr id="6" name="Picture 5">
            <a:extLst>
              <a:ext uri="{FF2B5EF4-FFF2-40B4-BE49-F238E27FC236}">
                <a16:creationId xmlns:a16="http://schemas.microsoft.com/office/drawing/2014/main" id="{042A459B-1BD3-7080-54A9-9916E52012E4}"/>
              </a:ext>
            </a:extLst>
          </p:cNvPr>
          <p:cNvPicPr>
            <a:picLocks noChangeAspect="1"/>
          </p:cNvPicPr>
          <p:nvPr/>
        </p:nvPicPr>
        <p:blipFill>
          <a:blip r:embed="rId4"/>
          <a:stretch>
            <a:fillRect/>
          </a:stretch>
        </p:blipFill>
        <p:spPr>
          <a:xfrm>
            <a:off x="10115550" y="408781"/>
            <a:ext cx="1238250" cy="1238250"/>
          </a:xfrm>
          <a:prstGeom prst="rect">
            <a:avLst/>
          </a:prstGeom>
        </p:spPr>
      </p:pic>
    </p:spTree>
    <p:extLst>
      <p:ext uri="{BB962C8B-B14F-4D97-AF65-F5344CB8AC3E}">
        <p14:creationId xmlns:p14="http://schemas.microsoft.com/office/powerpoint/2010/main" val="19722062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8FA68-501D-D176-898A-5DB433C1C7DA}"/>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1931FFFF-54AE-D3FC-7D4E-AE2ABCD36EAE}"/>
              </a:ext>
            </a:extLst>
          </p:cNvPr>
          <p:cNvPicPr>
            <a:picLocks noChangeAspect="1"/>
          </p:cNvPicPr>
          <p:nvPr/>
        </p:nvPicPr>
        <p:blipFill>
          <a:blip r:embed="rId2"/>
          <a:stretch>
            <a:fillRect/>
          </a:stretch>
        </p:blipFill>
        <p:spPr>
          <a:xfrm>
            <a:off x="663993" y="-308224"/>
            <a:ext cx="10864014" cy="6983626"/>
          </a:xfrm>
          <a:prstGeom prst="rect">
            <a:avLst/>
          </a:prstGeom>
        </p:spPr>
      </p:pic>
      <p:sp>
        <p:nvSpPr>
          <p:cNvPr id="2" name="Title 1">
            <a:extLst>
              <a:ext uri="{FF2B5EF4-FFF2-40B4-BE49-F238E27FC236}">
                <a16:creationId xmlns:a16="http://schemas.microsoft.com/office/drawing/2014/main" id="{12C8DD41-5F41-ED39-B930-25F007891D46}"/>
              </a:ext>
            </a:extLst>
          </p:cNvPr>
          <p:cNvSpPr>
            <a:spLocks noGrp="1"/>
          </p:cNvSpPr>
          <p:nvPr>
            <p:ph type="title"/>
          </p:nvPr>
        </p:nvSpPr>
        <p:spPr/>
        <p:txBody>
          <a:bodyPr/>
          <a:lstStyle/>
          <a:p>
            <a:pPr algn="ctr"/>
            <a:r>
              <a:rPr lang="en-GB" dirty="0">
                <a:latin typeface="Century Gothic" panose="020B0502020202020204" pitchFamily="34" charset="0"/>
              </a:rPr>
              <a:t>Reading at home </a:t>
            </a:r>
          </a:p>
        </p:txBody>
      </p:sp>
      <p:sp>
        <p:nvSpPr>
          <p:cNvPr id="3" name="Content Placeholder 2">
            <a:extLst>
              <a:ext uri="{FF2B5EF4-FFF2-40B4-BE49-F238E27FC236}">
                <a16:creationId xmlns:a16="http://schemas.microsoft.com/office/drawing/2014/main" id="{450D4A2A-DA2D-6DDC-28D0-82B48E525AE7}"/>
              </a:ext>
            </a:extLst>
          </p:cNvPr>
          <p:cNvSpPr>
            <a:spLocks noGrp="1"/>
          </p:cNvSpPr>
          <p:nvPr>
            <p:ph idx="1"/>
          </p:nvPr>
        </p:nvSpPr>
        <p:spPr>
          <a:xfrm>
            <a:off x="838200" y="1734344"/>
            <a:ext cx="10515600" cy="4984714"/>
          </a:xfrm>
        </p:spPr>
        <p:txBody>
          <a:bodyPr>
            <a:normAutofit/>
          </a:bodyPr>
          <a:lstStyle/>
          <a:p>
            <a:pPr marL="0" indent="0" algn="ctr">
              <a:buNone/>
            </a:pPr>
            <a:r>
              <a:rPr lang="en-GB" dirty="0">
                <a:latin typeface="Century Gothic" panose="020B0502020202020204" pitchFamily="34" charset="0"/>
              </a:rPr>
              <a:t>The children will also come home every Friday with a Little Wandle book and a sharing book from their library. You will be given a log in to Boom Reader where you can record your child’s reading. We ask that you read/share a book with your children at least four times a week and record this on the Boom Reader app. More information will be provided during your children’s first few weeks at school. We give special Boom Reader certificates to celebrate reading at home.</a:t>
            </a:r>
          </a:p>
          <a:p>
            <a:pPr marL="0" indent="0" algn="ctr">
              <a:buNone/>
            </a:pPr>
            <a:endParaRPr lang="en-GB" sz="2400" dirty="0">
              <a:latin typeface="Century Gothic" panose="020B0502020202020204" pitchFamily="34" charset="0"/>
            </a:endParaRPr>
          </a:p>
        </p:txBody>
      </p:sp>
      <p:pic>
        <p:nvPicPr>
          <p:cNvPr id="6" name="Picture 5">
            <a:extLst>
              <a:ext uri="{FF2B5EF4-FFF2-40B4-BE49-F238E27FC236}">
                <a16:creationId xmlns:a16="http://schemas.microsoft.com/office/drawing/2014/main" id="{1E0344EC-1645-D491-30FD-54593106243D}"/>
              </a:ext>
            </a:extLst>
          </p:cNvPr>
          <p:cNvPicPr>
            <a:picLocks noChangeAspect="1"/>
          </p:cNvPicPr>
          <p:nvPr/>
        </p:nvPicPr>
        <p:blipFill>
          <a:blip r:embed="rId3"/>
          <a:stretch>
            <a:fillRect/>
          </a:stretch>
        </p:blipFill>
        <p:spPr>
          <a:xfrm>
            <a:off x="10115550" y="408781"/>
            <a:ext cx="1238250" cy="1238250"/>
          </a:xfrm>
          <a:prstGeom prst="rect">
            <a:avLst/>
          </a:prstGeom>
        </p:spPr>
      </p:pic>
      <p:pic>
        <p:nvPicPr>
          <p:cNvPr id="5" name="Picture 4">
            <a:extLst>
              <a:ext uri="{FF2B5EF4-FFF2-40B4-BE49-F238E27FC236}">
                <a16:creationId xmlns:a16="http://schemas.microsoft.com/office/drawing/2014/main" id="{96D5BDDC-2F3A-3B6F-0F85-5F74F271313A}"/>
              </a:ext>
            </a:extLst>
          </p:cNvPr>
          <p:cNvPicPr>
            <a:picLocks noChangeAspect="1"/>
          </p:cNvPicPr>
          <p:nvPr/>
        </p:nvPicPr>
        <p:blipFill>
          <a:blip r:embed="rId4"/>
          <a:stretch>
            <a:fillRect/>
          </a:stretch>
        </p:blipFill>
        <p:spPr>
          <a:xfrm>
            <a:off x="838200" y="5370477"/>
            <a:ext cx="3514725" cy="1304925"/>
          </a:xfrm>
          <a:prstGeom prst="rect">
            <a:avLst/>
          </a:prstGeom>
        </p:spPr>
      </p:pic>
    </p:spTree>
    <p:extLst>
      <p:ext uri="{BB962C8B-B14F-4D97-AF65-F5344CB8AC3E}">
        <p14:creationId xmlns:p14="http://schemas.microsoft.com/office/powerpoint/2010/main" val="21407283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24913F-78FB-DD8E-6676-3E89AB721621}"/>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FE2406AC-90A9-B4D6-EC81-F0B47F7D7E83}"/>
              </a:ext>
            </a:extLst>
          </p:cNvPr>
          <p:cNvPicPr>
            <a:picLocks noChangeAspect="1"/>
          </p:cNvPicPr>
          <p:nvPr/>
        </p:nvPicPr>
        <p:blipFill>
          <a:blip r:embed="rId2"/>
          <a:stretch>
            <a:fillRect/>
          </a:stretch>
        </p:blipFill>
        <p:spPr>
          <a:xfrm>
            <a:off x="584738" y="-685168"/>
            <a:ext cx="11022523" cy="7250355"/>
          </a:xfrm>
          <a:prstGeom prst="rect">
            <a:avLst/>
          </a:prstGeom>
        </p:spPr>
      </p:pic>
      <p:sp>
        <p:nvSpPr>
          <p:cNvPr id="2" name="Title 1">
            <a:extLst>
              <a:ext uri="{FF2B5EF4-FFF2-40B4-BE49-F238E27FC236}">
                <a16:creationId xmlns:a16="http://schemas.microsoft.com/office/drawing/2014/main" id="{67C83DE1-C648-B480-B312-1CD83BB3F823}"/>
              </a:ext>
            </a:extLst>
          </p:cNvPr>
          <p:cNvSpPr>
            <a:spLocks noGrp="1"/>
          </p:cNvSpPr>
          <p:nvPr>
            <p:ph type="title"/>
          </p:nvPr>
        </p:nvSpPr>
        <p:spPr/>
        <p:txBody>
          <a:bodyPr/>
          <a:lstStyle/>
          <a:p>
            <a:pPr algn="ctr"/>
            <a:r>
              <a:rPr lang="en-GB" dirty="0">
                <a:latin typeface="Century Gothic" panose="020B0502020202020204" pitchFamily="34" charset="0"/>
              </a:rPr>
              <a:t>Maths </a:t>
            </a:r>
          </a:p>
        </p:txBody>
      </p:sp>
      <p:sp>
        <p:nvSpPr>
          <p:cNvPr id="3" name="Content Placeholder 2">
            <a:extLst>
              <a:ext uri="{FF2B5EF4-FFF2-40B4-BE49-F238E27FC236}">
                <a16:creationId xmlns:a16="http://schemas.microsoft.com/office/drawing/2014/main" id="{FB26DE30-4FFF-1837-2D61-82E917DB857E}"/>
              </a:ext>
            </a:extLst>
          </p:cNvPr>
          <p:cNvSpPr>
            <a:spLocks noGrp="1"/>
          </p:cNvSpPr>
          <p:nvPr>
            <p:ph idx="1"/>
          </p:nvPr>
        </p:nvSpPr>
        <p:spPr>
          <a:xfrm>
            <a:off x="838200" y="1448656"/>
            <a:ext cx="10515600" cy="5005668"/>
          </a:xfrm>
        </p:spPr>
        <p:txBody>
          <a:bodyPr>
            <a:normAutofit lnSpcReduction="10000"/>
          </a:bodyPr>
          <a:lstStyle/>
          <a:p>
            <a:pPr marL="0" indent="0">
              <a:buNone/>
            </a:pPr>
            <a:r>
              <a:rPr lang="en-GB" sz="2400" b="1" dirty="0">
                <a:latin typeface="Century Gothic" panose="020B0502020202020204" pitchFamily="34" charset="0"/>
              </a:rPr>
              <a:t>MASTERING NUMBER </a:t>
            </a:r>
          </a:p>
          <a:p>
            <a:pPr marL="0" indent="0">
              <a:buNone/>
            </a:pPr>
            <a:r>
              <a:rPr lang="en-GB" sz="2400" dirty="0">
                <a:latin typeface="Century Gothic" panose="020B0502020202020204" pitchFamily="34" charset="0"/>
              </a:rPr>
              <a:t>We use Mastering Number Programme from the National Centre for Excellence in the Teaching of Mathematics (NCETM). This initiative aims to develop strong foundational number sense in our Reception (Year R) students. Through engaging activities and focused teaching, your child will build fluency and confidence with numbers, setting them up for future success in mathematics.</a:t>
            </a:r>
          </a:p>
          <a:p>
            <a:pPr marL="0" indent="0">
              <a:buNone/>
            </a:pPr>
            <a:r>
              <a:rPr lang="en-GB" sz="2400" dirty="0">
                <a:latin typeface="Century Gothic" panose="020B0502020202020204" pitchFamily="34" charset="0"/>
              </a:rPr>
              <a:t>The programme includes: </a:t>
            </a:r>
          </a:p>
          <a:p>
            <a:pPr marL="0" indent="0">
              <a:buNone/>
            </a:pPr>
            <a:r>
              <a:rPr lang="en-GB" sz="2400" dirty="0">
                <a:latin typeface="Century Gothic" panose="020B0502020202020204" pitchFamily="34" charset="0"/>
              </a:rPr>
              <a:t>• </a:t>
            </a:r>
            <a:r>
              <a:rPr lang="en-GB" sz="2400" b="1" dirty="0">
                <a:latin typeface="Century Gothic" panose="020B0502020202020204" pitchFamily="34" charset="0"/>
              </a:rPr>
              <a:t>Daily short sessions: </a:t>
            </a:r>
            <a:r>
              <a:rPr lang="en-GB" sz="2400" dirty="0">
                <a:latin typeface="Century Gothic" panose="020B0502020202020204" pitchFamily="34" charset="0"/>
              </a:rPr>
              <a:t>Four times a week, designed to enhance number fluency and flexibility. </a:t>
            </a:r>
          </a:p>
          <a:p>
            <a:pPr marL="0" indent="0">
              <a:buNone/>
            </a:pPr>
            <a:r>
              <a:rPr lang="en-GB" sz="2400" dirty="0">
                <a:latin typeface="Century Gothic" panose="020B0502020202020204" pitchFamily="34" charset="0"/>
              </a:rPr>
              <a:t>• </a:t>
            </a:r>
            <a:r>
              <a:rPr lang="en-GB" sz="2400" b="1" dirty="0">
                <a:latin typeface="Century Gothic" panose="020B0502020202020204" pitchFamily="34" charset="0"/>
              </a:rPr>
              <a:t>Hands-on learning: </a:t>
            </a:r>
            <a:r>
              <a:rPr lang="en-GB" sz="2400" dirty="0">
                <a:latin typeface="Century Gothic" panose="020B0502020202020204" pitchFamily="34" charset="0"/>
              </a:rPr>
              <a:t>Using manipulatives to understand mathematical concepts. </a:t>
            </a:r>
          </a:p>
          <a:p>
            <a:pPr marL="0" indent="0">
              <a:buNone/>
            </a:pPr>
            <a:r>
              <a:rPr lang="en-GB" sz="2400" dirty="0">
                <a:latin typeface="Century Gothic" panose="020B0502020202020204" pitchFamily="34" charset="0"/>
              </a:rPr>
              <a:t>• </a:t>
            </a:r>
            <a:r>
              <a:rPr lang="en-GB" sz="2400" b="1" dirty="0">
                <a:latin typeface="Century Gothic" panose="020B0502020202020204" pitchFamily="34" charset="0"/>
              </a:rPr>
              <a:t>Supportive community: </a:t>
            </a:r>
            <a:r>
              <a:rPr lang="en-GB" sz="2400" dirty="0">
                <a:latin typeface="Century Gothic" panose="020B0502020202020204" pitchFamily="34" charset="0"/>
              </a:rPr>
              <a:t>Teachers receive ongoing training and share best practices to ensure every child thrives. </a:t>
            </a:r>
            <a:endParaRPr lang="en-GB" sz="2000" dirty="0">
              <a:latin typeface="Century Gothic" panose="020B0502020202020204" pitchFamily="34" charset="0"/>
            </a:endParaRPr>
          </a:p>
        </p:txBody>
      </p:sp>
      <p:pic>
        <p:nvPicPr>
          <p:cNvPr id="4" name="Picture 3">
            <a:extLst>
              <a:ext uri="{FF2B5EF4-FFF2-40B4-BE49-F238E27FC236}">
                <a16:creationId xmlns:a16="http://schemas.microsoft.com/office/drawing/2014/main" id="{B80E9F46-97EB-88F7-BFAF-4ECF8A22D674}"/>
              </a:ext>
            </a:extLst>
          </p:cNvPr>
          <p:cNvPicPr>
            <a:picLocks noChangeAspect="1"/>
          </p:cNvPicPr>
          <p:nvPr/>
        </p:nvPicPr>
        <p:blipFill>
          <a:blip r:embed="rId3"/>
          <a:stretch>
            <a:fillRect/>
          </a:stretch>
        </p:blipFill>
        <p:spPr>
          <a:xfrm>
            <a:off x="8415118" y="69442"/>
            <a:ext cx="3318873" cy="854067"/>
          </a:xfrm>
          <a:prstGeom prst="rect">
            <a:avLst/>
          </a:prstGeom>
        </p:spPr>
      </p:pic>
    </p:spTree>
    <p:extLst>
      <p:ext uri="{BB962C8B-B14F-4D97-AF65-F5344CB8AC3E}">
        <p14:creationId xmlns:p14="http://schemas.microsoft.com/office/powerpoint/2010/main" val="7791422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0D81A-F6A6-1FDA-3DFA-EDA1566CD887}"/>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21E0B487-754E-C9E4-B8A7-E03061ED9F7C}"/>
              </a:ext>
            </a:extLst>
          </p:cNvPr>
          <p:cNvPicPr>
            <a:picLocks noChangeAspect="1"/>
          </p:cNvPicPr>
          <p:nvPr/>
        </p:nvPicPr>
        <p:blipFill>
          <a:blip r:embed="rId2"/>
          <a:stretch>
            <a:fillRect/>
          </a:stretch>
        </p:blipFill>
        <p:spPr>
          <a:xfrm>
            <a:off x="584738" y="-685168"/>
            <a:ext cx="11022523" cy="7250355"/>
          </a:xfrm>
          <a:prstGeom prst="rect">
            <a:avLst/>
          </a:prstGeom>
        </p:spPr>
      </p:pic>
      <p:sp>
        <p:nvSpPr>
          <p:cNvPr id="2" name="Title 1">
            <a:extLst>
              <a:ext uri="{FF2B5EF4-FFF2-40B4-BE49-F238E27FC236}">
                <a16:creationId xmlns:a16="http://schemas.microsoft.com/office/drawing/2014/main" id="{596B91BD-4BCA-A4CF-533C-B31D6B667C42}"/>
              </a:ext>
            </a:extLst>
          </p:cNvPr>
          <p:cNvSpPr>
            <a:spLocks noGrp="1"/>
          </p:cNvSpPr>
          <p:nvPr>
            <p:ph type="title"/>
          </p:nvPr>
        </p:nvSpPr>
        <p:spPr/>
        <p:txBody>
          <a:bodyPr/>
          <a:lstStyle/>
          <a:p>
            <a:pPr algn="ctr"/>
            <a:r>
              <a:rPr lang="en-GB" dirty="0">
                <a:latin typeface="Century Gothic" panose="020B0502020202020204" pitchFamily="34" charset="0"/>
              </a:rPr>
              <a:t>Maths </a:t>
            </a:r>
          </a:p>
        </p:txBody>
      </p:sp>
      <p:sp>
        <p:nvSpPr>
          <p:cNvPr id="3" name="Content Placeholder 2">
            <a:extLst>
              <a:ext uri="{FF2B5EF4-FFF2-40B4-BE49-F238E27FC236}">
                <a16:creationId xmlns:a16="http://schemas.microsoft.com/office/drawing/2014/main" id="{F7B0A5BD-7E73-17AC-A837-F4C54B14008D}"/>
              </a:ext>
            </a:extLst>
          </p:cNvPr>
          <p:cNvSpPr>
            <a:spLocks noGrp="1"/>
          </p:cNvSpPr>
          <p:nvPr>
            <p:ph idx="1"/>
          </p:nvPr>
        </p:nvSpPr>
        <p:spPr>
          <a:xfrm>
            <a:off x="838199" y="1448656"/>
            <a:ext cx="10769061" cy="5005668"/>
          </a:xfrm>
        </p:spPr>
        <p:txBody>
          <a:bodyPr>
            <a:normAutofit lnSpcReduction="10000"/>
          </a:bodyPr>
          <a:lstStyle/>
          <a:p>
            <a:pPr marL="0" indent="0">
              <a:buNone/>
            </a:pPr>
            <a:r>
              <a:rPr lang="en-GB" sz="2400" b="1" dirty="0">
                <a:latin typeface="Century Gothic" panose="020B0502020202020204" pitchFamily="34" charset="0"/>
              </a:rPr>
              <a:t>AT HOME </a:t>
            </a:r>
          </a:p>
          <a:p>
            <a:pPr marL="0" indent="0">
              <a:buNone/>
            </a:pPr>
            <a:r>
              <a:rPr lang="en-GB" sz="2400" b="1" dirty="0">
                <a:latin typeface="Century Gothic" panose="020B0502020202020204" pitchFamily="34" charset="0"/>
              </a:rPr>
              <a:t>Engage in Daily Practice: </a:t>
            </a:r>
            <a:r>
              <a:rPr lang="en-GB" sz="2400" dirty="0">
                <a:latin typeface="Century Gothic" panose="020B0502020202020204" pitchFamily="34" charset="0"/>
              </a:rPr>
              <a:t>Spend a few minutes each day on number activities. This could be counting objects around the house, playing number games, or using apps designed to improve number sense. </a:t>
            </a:r>
          </a:p>
          <a:p>
            <a:pPr marL="0" indent="0">
              <a:buNone/>
            </a:pPr>
            <a:r>
              <a:rPr lang="en-GB" sz="2400" b="1" dirty="0">
                <a:latin typeface="Century Gothic" panose="020B0502020202020204" pitchFamily="34" charset="0"/>
              </a:rPr>
              <a:t>Use Everyday Opportunities: </a:t>
            </a:r>
            <a:r>
              <a:rPr lang="en-GB" sz="2400" dirty="0">
                <a:latin typeface="Century Gothic" panose="020B0502020202020204" pitchFamily="34" charset="0"/>
              </a:rPr>
              <a:t>Incorporate numbers into daily routines. For example, ask your child to count out items during grocery shopping, set the table with the correct number of utensils, or identify numbers on clocks and calendars. </a:t>
            </a:r>
          </a:p>
          <a:p>
            <a:pPr marL="0" indent="0">
              <a:buNone/>
            </a:pPr>
            <a:r>
              <a:rPr lang="en-GB" sz="2400" b="1" dirty="0">
                <a:latin typeface="Century Gothic" panose="020B0502020202020204" pitchFamily="34" charset="0"/>
              </a:rPr>
              <a:t>Play Number Games: </a:t>
            </a:r>
            <a:r>
              <a:rPr lang="en-GB" sz="2400" dirty="0">
                <a:latin typeface="Century Gothic" panose="020B0502020202020204" pitchFamily="34" charset="0"/>
              </a:rPr>
              <a:t>Simple games like "Snap" with number cards, "Dominoes," or "Snakes and Ladders" can make learning fun and interactive.</a:t>
            </a:r>
          </a:p>
          <a:p>
            <a:pPr marL="0" indent="0">
              <a:buNone/>
            </a:pPr>
            <a:r>
              <a:rPr lang="en-GB" sz="2400" b="1" dirty="0">
                <a:latin typeface="Century Gothic" panose="020B0502020202020204" pitchFamily="34" charset="0"/>
              </a:rPr>
              <a:t>Encourage Subitising: </a:t>
            </a:r>
            <a:r>
              <a:rPr lang="en-GB" sz="2400" dirty="0">
                <a:latin typeface="Century Gothic" panose="020B0502020202020204" pitchFamily="34" charset="0"/>
              </a:rPr>
              <a:t>Help your child practice subitising, which is the ability to recognise the number of objects in a small group without counting. You can do this with dice, dot cards, or even groups of toys.</a:t>
            </a:r>
            <a:endParaRPr lang="en-GB" sz="2000" dirty="0">
              <a:latin typeface="Century Gothic" panose="020B0502020202020204" pitchFamily="34" charset="0"/>
            </a:endParaRPr>
          </a:p>
        </p:txBody>
      </p:sp>
      <p:pic>
        <p:nvPicPr>
          <p:cNvPr id="4" name="Picture 3">
            <a:extLst>
              <a:ext uri="{FF2B5EF4-FFF2-40B4-BE49-F238E27FC236}">
                <a16:creationId xmlns:a16="http://schemas.microsoft.com/office/drawing/2014/main" id="{ADC26E6C-46E3-2DB9-1DEA-072F7789A8C8}"/>
              </a:ext>
            </a:extLst>
          </p:cNvPr>
          <p:cNvPicPr>
            <a:picLocks noChangeAspect="1"/>
          </p:cNvPicPr>
          <p:nvPr/>
        </p:nvPicPr>
        <p:blipFill>
          <a:blip r:embed="rId3"/>
          <a:stretch>
            <a:fillRect/>
          </a:stretch>
        </p:blipFill>
        <p:spPr>
          <a:xfrm>
            <a:off x="8780664" y="69996"/>
            <a:ext cx="3322608" cy="853514"/>
          </a:xfrm>
          <a:prstGeom prst="rect">
            <a:avLst/>
          </a:prstGeom>
        </p:spPr>
      </p:pic>
    </p:spTree>
    <p:extLst>
      <p:ext uri="{BB962C8B-B14F-4D97-AF65-F5344CB8AC3E}">
        <p14:creationId xmlns:p14="http://schemas.microsoft.com/office/powerpoint/2010/main" val="16688435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C422C6-31B4-CEBB-D6DF-53A2B51F5065}"/>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F28B52CB-2BE4-0EC8-6758-BF8A8FD813BB}"/>
              </a:ext>
            </a:extLst>
          </p:cNvPr>
          <p:cNvPicPr>
            <a:picLocks noChangeAspect="1"/>
          </p:cNvPicPr>
          <p:nvPr/>
        </p:nvPicPr>
        <p:blipFill>
          <a:blip r:embed="rId2"/>
          <a:stretch>
            <a:fillRect/>
          </a:stretch>
        </p:blipFill>
        <p:spPr>
          <a:xfrm>
            <a:off x="663993" y="-308224"/>
            <a:ext cx="10864014" cy="6983626"/>
          </a:xfrm>
          <a:prstGeom prst="rect">
            <a:avLst/>
          </a:prstGeom>
        </p:spPr>
      </p:pic>
      <p:sp>
        <p:nvSpPr>
          <p:cNvPr id="2" name="Title 1">
            <a:extLst>
              <a:ext uri="{FF2B5EF4-FFF2-40B4-BE49-F238E27FC236}">
                <a16:creationId xmlns:a16="http://schemas.microsoft.com/office/drawing/2014/main" id="{6F9E7F14-BF3B-35AA-5827-E7EB92DA3D59}"/>
              </a:ext>
            </a:extLst>
          </p:cNvPr>
          <p:cNvSpPr>
            <a:spLocks noGrp="1"/>
          </p:cNvSpPr>
          <p:nvPr>
            <p:ph type="title"/>
          </p:nvPr>
        </p:nvSpPr>
        <p:spPr>
          <a:xfrm>
            <a:off x="920393" y="68839"/>
            <a:ext cx="10515600" cy="1325563"/>
          </a:xfrm>
        </p:spPr>
        <p:txBody>
          <a:bodyPr/>
          <a:lstStyle/>
          <a:p>
            <a:pPr algn="ctr"/>
            <a:r>
              <a:rPr lang="en-GB" dirty="0">
                <a:latin typeface="Century Gothic" panose="020B0502020202020204" pitchFamily="34" charset="0"/>
              </a:rPr>
              <a:t>School Readiness </a:t>
            </a:r>
          </a:p>
        </p:txBody>
      </p:sp>
      <p:sp>
        <p:nvSpPr>
          <p:cNvPr id="3" name="Content Placeholder 2">
            <a:extLst>
              <a:ext uri="{FF2B5EF4-FFF2-40B4-BE49-F238E27FC236}">
                <a16:creationId xmlns:a16="http://schemas.microsoft.com/office/drawing/2014/main" id="{6A1D74B8-2797-C8BC-6C54-F0BD724E6E86}"/>
              </a:ext>
            </a:extLst>
          </p:cNvPr>
          <p:cNvSpPr>
            <a:spLocks noGrp="1"/>
          </p:cNvSpPr>
          <p:nvPr>
            <p:ph idx="1"/>
          </p:nvPr>
        </p:nvSpPr>
        <p:spPr>
          <a:xfrm>
            <a:off x="838200" y="1734344"/>
            <a:ext cx="10515600" cy="4984714"/>
          </a:xfrm>
        </p:spPr>
        <p:txBody>
          <a:bodyPr>
            <a:normAutofit/>
          </a:bodyPr>
          <a:lstStyle/>
          <a:p>
            <a:pPr marL="0" indent="0" algn="ctr">
              <a:buNone/>
            </a:pPr>
            <a:endParaRPr lang="en-GB" sz="2400" dirty="0">
              <a:latin typeface="Century Gothic" panose="020B0502020202020204" pitchFamily="34" charset="0"/>
            </a:endParaRPr>
          </a:p>
        </p:txBody>
      </p:sp>
      <p:pic>
        <p:nvPicPr>
          <p:cNvPr id="7" name="Picture 6">
            <a:extLst>
              <a:ext uri="{FF2B5EF4-FFF2-40B4-BE49-F238E27FC236}">
                <a16:creationId xmlns:a16="http://schemas.microsoft.com/office/drawing/2014/main" id="{2348C813-2564-4344-BD8D-3CC71DCC1203}"/>
              </a:ext>
            </a:extLst>
          </p:cNvPr>
          <p:cNvPicPr>
            <a:picLocks noChangeAspect="1"/>
          </p:cNvPicPr>
          <p:nvPr/>
        </p:nvPicPr>
        <p:blipFill>
          <a:blip r:embed="rId3"/>
          <a:stretch>
            <a:fillRect/>
          </a:stretch>
        </p:blipFill>
        <p:spPr>
          <a:xfrm>
            <a:off x="1780854" y="1075700"/>
            <a:ext cx="8794678" cy="5385519"/>
          </a:xfrm>
          <a:prstGeom prst="rect">
            <a:avLst/>
          </a:prstGeom>
        </p:spPr>
      </p:pic>
    </p:spTree>
    <p:extLst>
      <p:ext uri="{BB962C8B-B14F-4D97-AF65-F5344CB8AC3E}">
        <p14:creationId xmlns:p14="http://schemas.microsoft.com/office/powerpoint/2010/main" val="25052917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9C1A16-849E-C4D8-3462-B5A543353625}"/>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16C50DA-BB02-A5C7-9F1E-C01DA1FFD918}"/>
              </a:ext>
            </a:extLst>
          </p:cNvPr>
          <p:cNvPicPr>
            <a:picLocks noChangeAspect="1"/>
          </p:cNvPicPr>
          <p:nvPr/>
        </p:nvPicPr>
        <p:blipFill>
          <a:blip r:embed="rId2"/>
          <a:stretch>
            <a:fillRect/>
          </a:stretch>
        </p:blipFill>
        <p:spPr>
          <a:xfrm>
            <a:off x="663993" y="-308224"/>
            <a:ext cx="10864014" cy="6983626"/>
          </a:xfrm>
          <a:prstGeom prst="rect">
            <a:avLst/>
          </a:prstGeom>
        </p:spPr>
      </p:pic>
      <p:sp>
        <p:nvSpPr>
          <p:cNvPr id="2" name="Title 1">
            <a:extLst>
              <a:ext uri="{FF2B5EF4-FFF2-40B4-BE49-F238E27FC236}">
                <a16:creationId xmlns:a16="http://schemas.microsoft.com/office/drawing/2014/main" id="{F145E8EC-46D4-17A0-2C4B-C24B025E5202}"/>
              </a:ext>
            </a:extLst>
          </p:cNvPr>
          <p:cNvSpPr>
            <a:spLocks noGrp="1"/>
          </p:cNvSpPr>
          <p:nvPr>
            <p:ph type="title"/>
          </p:nvPr>
        </p:nvSpPr>
        <p:spPr>
          <a:xfrm>
            <a:off x="920393" y="68839"/>
            <a:ext cx="10515600" cy="1325563"/>
          </a:xfrm>
        </p:spPr>
        <p:txBody>
          <a:bodyPr/>
          <a:lstStyle/>
          <a:p>
            <a:pPr algn="ctr"/>
            <a:r>
              <a:rPr lang="en-GB" dirty="0">
                <a:latin typeface="Century Gothic" panose="020B0502020202020204" pitchFamily="34" charset="0"/>
              </a:rPr>
              <a:t>School Readiness </a:t>
            </a:r>
          </a:p>
        </p:txBody>
      </p:sp>
      <p:sp>
        <p:nvSpPr>
          <p:cNvPr id="3" name="Content Placeholder 2">
            <a:extLst>
              <a:ext uri="{FF2B5EF4-FFF2-40B4-BE49-F238E27FC236}">
                <a16:creationId xmlns:a16="http://schemas.microsoft.com/office/drawing/2014/main" id="{006C9301-E7D0-D3C6-A781-D4D97993383F}"/>
              </a:ext>
            </a:extLst>
          </p:cNvPr>
          <p:cNvSpPr>
            <a:spLocks noGrp="1"/>
          </p:cNvSpPr>
          <p:nvPr>
            <p:ph idx="1"/>
          </p:nvPr>
        </p:nvSpPr>
        <p:spPr>
          <a:xfrm>
            <a:off x="838200" y="1394402"/>
            <a:ext cx="10515600" cy="5324656"/>
          </a:xfrm>
        </p:spPr>
        <p:txBody>
          <a:bodyPr>
            <a:normAutofit/>
          </a:bodyPr>
          <a:lstStyle/>
          <a:p>
            <a:r>
              <a:rPr lang="en-GB" sz="2400" dirty="0">
                <a:latin typeface="Century Gothic" panose="020B0502020202020204" pitchFamily="34" charset="0"/>
              </a:rPr>
              <a:t>Please keep personal belongings at home, as items brought into school may become lost or damaged </a:t>
            </a:r>
          </a:p>
          <a:p>
            <a:r>
              <a:rPr lang="en-GB" sz="2400" dirty="0">
                <a:latin typeface="Century Gothic" panose="020B0502020202020204" pitchFamily="34" charset="0"/>
              </a:rPr>
              <a:t>Children should bring water only, in a clearly named bottle </a:t>
            </a:r>
          </a:p>
          <a:p>
            <a:r>
              <a:rPr lang="en-GB" sz="2400" dirty="0">
                <a:latin typeface="Century Gothic" panose="020B0502020202020204" pitchFamily="34" charset="0"/>
              </a:rPr>
              <a:t>Please ensure all items are named, including uniform </a:t>
            </a:r>
          </a:p>
          <a:p>
            <a:r>
              <a:rPr lang="en-GB" sz="2400" dirty="0">
                <a:latin typeface="Century Gothic" panose="020B0502020202020204" pitchFamily="34" charset="0"/>
              </a:rPr>
              <a:t>If your child is having a school dinner, please talk through the school menu together each day so they know what to expect </a:t>
            </a:r>
          </a:p>
          <a:p>
            <a:r>
              <a:rPr lang="en-GB" sz="2400" dirty="0">
                <a:latin typeface="Century Gothic" panose="020B0502020202020204" pitchFamily="34" charset="0"/>
              </a:rPr>
              <a:t>Please send your child to school with named wellington boots </a:t>
            </a:r>
          </a:p>
          <a:p>
            <a:r>
              <a:rPr lang="en-GB" sz="2400" dirty="0">
                <a:latin typeface="Century Gothic" panose="020B0502020202020204" pitchFamily="34" charset="0"/>
              </a:rPr>
              <a:t>Your child should bring their book bag to school every day </a:t>
            </a:r>
          </a:p>
          <a:p>
            <a:pPr marL="0" indent="0" algn="ctr">
              <a:buNone/>
            </a:pPr>
            <a:endParaRPr lang="en-GB" sz="2400" dirty="0">
              <a:latin typeface="Century Gothic" panose="020B0502020202020204" pitchFamily="34" charset="0"/>
            </a:endParaRPr>
          </a:p>
        </p:txBody>
      </p:sp>
    </p:spTree>
    <p:extLst>
      <p:ext uri="{BB962C8B-B14F-4D97-AF65-F5344CB8AC3E}">
        <p14:creationId xmlns:p14="http://schemas.microsoft.com/office/powerpoint/2010/main" val="31449348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CACCD4-8553-9C48-A44F-FE70329F1446}"/>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96CD4A2-B484-FABA-86DC-7B8DA8A90296}"/>
              </a:ext>
            </a:extLst>
          </p:cNvPr>
          <p:cNvPicPr>
            <a:picLocks noChangeAspect="1"/>
          </p:cNvPicPr>
          <p:nvPr/>
        </p:nvPicPr>
        <p:blipFill>
          <a:blip r:embed="rId2"/>
          <a:stretch>
            <a:fillRect/>
          </a:stretch>
        </p:blipFill>
        <p:spPr>
          <a:xfrm>
            <a:off x="663993" y="-308224"/>
            <a:ext cx="10864014" cy="6983626"/>
          </a:xfrm>
          <a:prstGeom prst="rect">
            <a:avLst/>
          </a:prstGeom>
        </p:spPr>
      </p:pic>
      <p:sp>
        <p:nvSpPr>
          <p:cNvPr id="2" name="Title 1">
            <a:extLst>
              <a:ext uri="{FF2B5EF4-FFF2-40B4-BE49-F238E27FC236}">
                <a16:creationId xmlns:a16="http://schemas.microsoft.com/office/drawing/2014/main" id="{7314ED20-D7CB-ABB6-7B27-6B036C042D2A}"/>
              </a:ext>
            </a:extLst>
          </p:cNvPr>
          <p:cNvSpPr>
            <a:spLocks noGrp="1"/>
          </p:cNvSpPr>
          <p:nvPr>
            <p:ph type="title"/>
          </p:nvPr>
        </p:nvSpPr>
        <p:spPr>
          <a:xfrm>
            <a:off x="920393" y="68839"/>
            <a:ext cx="10515600" cy="1325563"/>
          </a:xfrm>
        </p:spPr>
        <p:txBody>
          <a:bodyPr/>
          <a:lstStyle/>
          <a:p>
            <a:pPr algn="ctr"/>
            <a:r>
              <a:rPr lang="en-GB" dirty="0">
                <a:latin typeface="Century Gothic" panose="020B0502020202020204" pitchFamily="34" charset="0"/>
              </a:rPr>
              <a:t>School Readiness </a:t>
            </a:r>
          </a:p>
        </p:txBody>
      </p:sp>
      <p:sp>
        <p:nvSpPr>
          <p:cNvPr id="3" name="Content Placeholder 2">
            <a:extLst>
              <a:ext uri="{FF2B5EF4-FFF2-40B4-BE49-F238E27FC236}">
                <a16:creationId xmlns:a16="http://schemas.microsoft.com/office/drawing/2014/main" id="{51F149F1-3EB5-9B0D-ABB2-9B7EB7D73803}"/>
              </a:ext>
            </a:extLst>
          </p:cNvPr>
          <p:cNvSpPr>
            <a:spLocks noGrp="1"/>
          </p:cNvSpPr>
          <p:nvPr>
            <p:ph idx="1"/>
          </p:nvPr>
        </p:nvSpPr>
        <p:spPr>
          <a:xfrm>
            <a:off x="838200" y="1394402"/>
            <a:ext cx="10515600" cy="5324656"/>
          </a:xfrm>
        </p:spPr>
        <p:txBody>
          <a:bodyPr>
            <a:normAutofit/>
          </a:bodyPr>
          <a:lstStyle/>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r>
              <a:rPr lang="en-GB" sz="2400" dirty="0">
                <a:hlinkClick r:id="rId3"/>
              </a:rPr>
              <a:t>https://beststartinlife.gov.uk/preparing-for-school</a:t>
            </a:r>
            <a:endParaRPr lang="en-GB" sz="2400" dirty="0">
              <a:latin typeface="Century Gothic" panose="020B0502020202020204" pitchFamily="34" charset="0"/>
            </a:endParaRPr>
          </a:p>
        </p:txBody>
      </p:sp>
      <p:pic>
        <p:nvPicPr>
          <p:cNvPr id="6" name="Picture 5">
            <a:extLst>
              <a:ext uri="{FF2B5EF4-FFF2-40B4-BE49-F238E27FC236}">
                <a16:creationId xmlns:a16="http://schemas.microsoft.com/office/drawing/2014/main" id="{8291DC0A-C00A-5B6E-B68F-3FE02616BE23}"/>
              </a:ext>
            </a:extLst>
          </p:cNvPr>
          <p:cNvPicPr>
            <a:picLocks noChangeAspect="1"/>
          </p:cNvPicPr>
          <p:nvPr/>
        </p:nvPicPr>
        <p:blipFill>
          <a:blip r:embed="rId4"/>
          <a:stretch>
            <a:fillRect/>
          </a:stretch>
        </p:blipFill>
        <p:spPr>
          <a:xfrm>
            <a:off x="2914206" y="1194523"/>
            <a:ext cx="6363588" cy="4715533"/>
          </a:xfrm>
          <a:prstGeom prst="rect">
            <a:avLst/>
          </a:prstGeom>
        </p:spPr>
      </p:pic>
    </p:spTree>
    <p:extLst>
      <p:ext uri="{BB962C8B-B14F-4D97-AF65-F5344CB8AC3E}">
        <p14:creationId xmlns:p14="http://schemas.microsoft.com/office/powerpoint/2010/main" val="36683172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1FCE39-02F7-F9F4-42C1-2F0EF58BF5BE}"/>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0C6D7A67-88E1-1A50-528F-DA64613F5748}"/>
              </a:ext>
            </a:extLst>
          </p:cNvPr>
          <p:cNvPicPr>
            <a:picLocks noChangeAspect="1"/>
          </p:cNvPicPr>
          <p:nvPr/>
        </p:nvPicPr>
        <p:blipFill>
          <a:blip r:embed="rId2"/>
          <a:stretch>
            <a:fillRect/>
          </a:stretch>
        </p:blipFill>
        <p:spPr>
          <a:xfrm>
            <a:off x="584738" y="-685168"/>
            <a:ext cx="11022523" cy="7250355"/>
          </a:xfrm>
          <a:prstGeom prst="rect">
            <a:avLst/>
          </a:prstGeom>
        </p:spPr>
      </p:pic>
      <p:sp>
        <p:nvSpPr>
          <p:cNvPr id="2" name="Title 1">
            <a:extLst>
              <a:ext uri="{FF2B5EF4-FFF2-40B4-BE49-F238E27FC236}">
                <a16:creationId xmlns:a16="http://schemas.microsoft.com/office/drawing/2014/main" id="{0C3D0B92-79FC-BA75-989A-8A1122BD4390}"/>
              </a:ext>
            </a:extLst>
          </p:cNvPr>
          <p:cNvSpPr>
            <a:spLocks noGrp="1"/>
          </p:cNvSpPr>
          <p:nvPr>
            <p:ph type="title"/>
          </p:nvPr>
        </p:nvSpPr>
        <p:spPr/>
        <p:txBody>
          <a:bodyPr>
            <a:normAutofit/>
          </a:bodyPr>
          <a:lstStyle/>
          <a:p>
            <a:pPr algn="ctr"/>
            <a:r>
              <a:rPr lang="en-GB" sz="4800" dirty="0">
                <a:latin typeface="Century Gothic" panose="020B0502020202020204" pitchFamily="34" charset="0"/>
              </a:rPr>
              <a:t>Helping your children settle  </a:t>
            </a:r>
          </a:p>
        </p:txBody>
      </p:sp>
      <p:sp>
        <p:nvSpPr>
          <p:cNvPr id="3" name="Content Placeholder 2">
            <a:extLst>
              <a:ext uri="{FF2B5EF4-FFF2-40B4-BE49-F238E27FC236}">
                <a16:creationId xmlns:a16="http://schemas.microsoft.com/office/drawing/2014/main" id="{3C6AB59C-E2BC-FFBE-8F01-48B9DB615E77}"/>
              </a:ext>
            </a:extLst>
          </p:cNvPr>
          <p:cNvSpPr>
            <a:spLocks noGrp="1"/>
          </p:cNvSpPr>
          <p:nvPr>
            <p:ph idx="1"/>
          </p:nvPr>
        </p:nvSpPr>
        <p:spPr>
          <a:xfrm>
            <a:off x="838200" y="1852332"/>
            <a:ext cx="10769061" cy="5005668"/>
          </a:xfrm>
        </p:spPr>
        <p:txBody>
          <a:bodyPr>
            <a:normAutofit/>
          </a:bodyPr>
          <a:lstStyle/>
          <a:p>
            <a:r>
              <a:rPr lang="en-GB" dirty="0">
                <a:latin typeface="Century Gothic" panose="020B0502020202020204" pitchFamily="34" charset="0"/>
              </a:rPr>
              <a:t>Stay positive </a:t>
            </a:r>
          </a:p>
          <a:p>
            <a:r>
              <a:rPr lang="en-GB" dirty="0">
                <a:latin typeface="Century Gothic" panose="020B0502020202020204" pitchFamily="34" charset="0"/>
              </a:rPr>
              <a:t>Develop consistent routines </a:t>
            </a:r>
          </a:p>
          <a:p>
            <a:r>
              <a:rPr lang="en-GB" dirty="0">
                <a:latin typeface="Century Gothic" panose="020B0502020202020204" pitchFamily="34" charset="0"/>
              </a:rPr>
              <a:t>Arrive to school on time </a:t>
            </a:r>
          </a:p>
          <a:p>
            <a:r>
              <a:rPr lang="en-GB" dirty="0">
                <a:latin typeface="Century Gothic" panose="020B0502020202020204" pitchFamily="34" charset="0"/>
              </a:rPr>
              <a:t>Have a goodbye routine </a:t>
            </a:r>
          </a:p>
          <a:p>
            <a:r>
              <a:rPr lang="en-GB" dirty="0">
                <a:latin typeface="Century Gothic" panose="020B0502020202020204" pitchFamily="34" charset="0"/>
              </a:rPr>
              <a:t>Talk about starting school/ share a story</a:t>
            </a:r>
            <a:endParaRPr lang="en-GB" sz="2400" dirty="0">
              <a:latin typeface="Century Gothic" panose="020B0502020202020204" pitchFamily="34" charset="0"/>
            </a:endParaRPr>
          </a:p>
        </p:txBody>
      </p:sp>
    </p:spTree>
    <p:extLst>
      <p:ext uri="{BB962C8B-B14F-4D97-AF65-F5344CB8AC3E}">
        <p14:creationId xmlns:p14="http://schemas.microsoft.com/office/powerpoint/2010/main" val="17993207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5D385-2AA1-D4AB-8D36-EEE4F4CED0CC}"/>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80FC5ACC-002F-D2BA-155C-BA624BC5AE32}"/>
              </a:ext>
            </a:extLst>
          </p:cNvPr>
          <p:cNvPicPr>
            <a:picLocks noChangeAspect="1"/>
          </p:cNvPicPr>
          <p:nvPr/>
        </p:nvPicPr>
        <p:blipFill>
          <a:blip r:embed="rId2"/>
          <a:stretch>
            <a:fillRect/>
          </a:stretch>
        </p:blipFill>
        <p:spPr>
          <a:xfrm>
            <a:off x="584738" y="-685168"/>
            <a:ext cx="11022523" cy="7250355"/>
          </a:xfrm>
          <a:prstGeom prst="rect">
            <a:avLst/>
          </a:prstGeom>
        </p:spPr>
      </p:pic>
      <p:sp>
        <p:nvSpPr>
          <p:cNvPr id="2" name="Title 1">
            <a:extLst>
              <a:ext uri="{FF2B5EF4-FFF2-40B4-BE49-F238E27FC236}">
                <a16:creationId xmlns:a16="http://schemas.microsoft.com/office/drawing/2014/main" id="{8C3035F7-2211-CF8E-B2D2-39D64D5D835F}"/>
              </a:ext>
            </a:extLst>
          </p:cNvPr>
          <p:cNvSpPr>
            <a:spLocks noGrp="1"/>
          </p:cNvSpPr>
          <p:nvPr>
            <p:ph type="title"/>
          </p:nvPr>
        </p:nvSpPr>
        <p:spPr/>
        <p:txBody>
          <a:bodyPr>
            <a:normAutofit/>
          </a:bodyPr>
          <a:lstStyle/>
          <a:p>
            <a:pPr algn="ctr"/>
            <a:r>
              <a:rPr lang="en-GB" sz="4800" dirty="0">
                <a:latin typeface="Century Gothic" panose="020B0502020202020204" pitchFamily="34" charset="0"/>
              </a:rPr>
              <a:t>Communication</a:t>
            </a:r>
          </a:p>
        </p:txBody>
      </p:sp>
      <p:sp>
        <p:nvSpPr>
          <p:cNvPr id="3" name="Content Placeholder 2">
            <a:extLst>
              <a:ext uri="{FF2B5EF4-FFF2-40B4-BE49-F238E27FC236}">
                <a16:creationId xmlns:a16="http://schemas.microsoft.com/office/drawing/2014/main" id="{E828F1D1-24AC-5967-B71D-12F6E77C9A46}"/>
              </a:ext>
            </a:extLst>
          </p:cNvPr>
          <p:cNvSpPr>
            <a:spLocks noGrp="1"/>
          </p:cNvSpPr>
          <p:nvPr>
            <p:ph idx="1"/>
          </p:nvPr>
        </p:nvSpPr>
        <p:spPr>
          <a:xfrm>
            <a:off x="838200" y="1852332"/>
            <a:ext cx="10769061" cy="5005668"/>
          </a:xfrm>
        </p:spPr>
        <p:txBody>
          <a:bodyPr>
            <a:normAutofit/>
          </a:bodyPr>
          <a:lstStyle/>
          <a:p>
            <a:pPr marL="0" indent="0">
              <a:buNone/>
            </a:pPr>
            <a:r>
              <a:rPr lang="en-GB" dirty="0"/>
              <a:t>In the morning you will be greeted at Butterflies class door by Miss Moore or another member of the EYFS team. If you need to speak to us for any reason, please take this opportunity to do so. Other forms of communication:</a:t>
            </a:r>
          </a:p>
          <a:p>
            <a:pPr marL="0" indent="0">
              <a:buNone/>
            </a:pPr>
            <a:r>
              <a:rPr lang="en-GB" b="1" dirty="0"/>
              <a:t>Email: </a:t>
            </a:r>
            <a:r>
              <a:rPr lang="en-GB" dirty="0">
                <a:hlinkClick r:id="rId3"/>
              </a:rPr>
              <a:t>office@newlandsprimary.chimat.uk</a:t>
            </a:r>
            <a:endParaRPr lang="en-GB" dirty="0"/>
          </a:p>
          <a:p>
            <a:pPr marL="0" indent="0">
              <a:buNone/>
            </a:pPr>
            <a:r>
              <a:rPr lang="en-GB" b="1" dirty="0"/>
              <a:t>Telephone: </a:t>
            </a:r>
            <a:r>
              <a:rPr lang="en-GB" dirty="0"/>
              <a:t>02393 267 500</a:t>
            </a:r>
          </a:p>
          <a:p>
            <a:pPr marL="0" indent="0">
              <a:buNone/>
            </a:pPr>
            <a:r>
              <a:rPr lang="en-GB" b="1" dirty="0"/>
              <a:t>Tapestry: </a:t>
            </a:r>
            <a:r>
              <a:rPr lang="en-GB" dirty="0"/>
              <a:t>Online learning journey </a:t>
            </a:r>
          </a:p>
          <a:p>
            <a:pPr marL="0" indent="0">
              <a:buNone/>
            </a:pPr>
            <a:r>
              <a:rPr lang="en-GB" dirty="0"/>
              <a:t>Weekly Bulletin sent out via email every Friday</a:t>
            </a:r>
          </a:p>
          <a:p>
            <a:pPr marL="0" indent="0">
              <a:buNone/>
            </a:pPr>
            <a:endParaRPr lang="en-GB" dirty="0"/>
          </a:p>
        </p:txBody>
      </p:sp>
    </p:spTree>
    <p:extLst>
      <p:ext uri="{BB962C8B-B14F-4D97-AF65-F5344CB8AC3E}">
        <p14:creationId xmlns:p14="http://schemas.microsoft.com/office/powerpoint/2010/main" val="34941077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68F5BC-3A9E-7B0A-4EB8-C7D2ED5FD866}"/>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B008230-6C6C-5518-7291-F87479CF3956}"/>
              </a:ext>
            </a:extLst>
          </p:cNvPr>
          <p:cNvPicPr>
            <a:picLocks noChangeAspect="1"/>
          </p:cNvPicPr>
          <p:nvPr/>
        </p:nvPicPr>
        <p:blipFill>
          <a:blip r:embed="rId2"/>
          <a:stretch>
            <a:fillRect/>
          </a:stretch>
        </p:blipFill>
        <p:spPr>
          <a:xfrm>
            <a:off x="663993" y="-308224"/>
            <a:ext cx="10864014" cy="6983626"/>
          </a:xfrm>
          <a:prstGeom prst="rect">
            <a:avLst/>
          </a:prstGeom>
        </p:spPr>
      </p:pic>
      <p:sp>
        <p:nvSpPr>
          <p:cNvPr id="2" name="Title 1">
            <a:extLst>
              <a:ext uri="{FF2B5EF4-FFF2-40B4-BE49-F238E27FC236}">
                <a16:creationId xmlns:a16="http://schemas.microsoft.com/office/drawing/2014/main" id="{838C5B42-EE03-5EFE-A217-233C991ADCB4}"/>
              </a:ext>
            </a:extLst>
          </p:cNvPr>
          <p:cNvSpPr>
            <a:spLocks noGrp="1"/>
          </p:cNvSpPr>
          <p:nvPr>
            <p:ph type="title"/>
          </p:nvPr>
        </p:nvSpPr>
        <p:spPr>
          <a:xfrm>
            <a:off x="920393" y="68839"/>
            <a:ext cx="10515600" cy="1325563"/>
          </a:xfrm>
        </p:spPr>
        <p:txBody>
          <a:bodyPr/>
          <a:lstStyle/>
          <a:p>
            <a:pPr algn="ctr"/>
            <a:r>
              <a:rPr lang="en-GB" dirty="0">
                <a:latin typeface="Century Gothic" panose="020B0502020202020204" pitchFamily="34" charset="0"/>
              </a:rPr>
              <a:t>Uniform and equipment </a:t>
            </a:r>
          </a:p>
        </p:txBody>
      </p:sp>
      <p:sp>
        <p:nvSpPr>
          <p:cNvPr id="3" name="Content Placeholder 2">
            <a:extLst>
              <a:ext uri="{FF2B5EF4-FFF2-40B4-BE49-F238E27FC236}">
                <a16:creationId xmlns:a16="http://schemas.microsoft.com/office/drawing/2014/main" id="{63DE833F-D0B9-A728-8D7E-7C6D0F528D81}"/>
              </a:ext>
            </a:extLst>
          </p:cNvPr>
          <p:cNvSpPr>
            <a:spLocks noGrp="1"/>
          </p:cNvSpPr>
          <p:nvPr>
            <p:ph idx="1"/>
          </p:nvPr>
        </p:nvSpPr>
        <p:spPr>
          <a:xfrm>
            <a:off x="838200" y="1394402"/>
            <a:ext cx="10515600" cy="5324656"/>
          </a:xfrm>
        </p:spPr>
        <p:txBody>
          <a:bodyPr>
            <a:normAutofit/>
          </a:bodyPr>
          <a:lstStyle/>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p:txBody>
      </p:sp>
      <p:pic>
        <p:nvPicPr>
          <p:cNvPr id="6" name="Picture 5">
            <a:extLst>
              <a:ext uri="{FF2B5EF4-FFF2-40B4-BE49-F238E27FC236}">
                <a16:creationId xmlns:a16="http://schemas.microsoft.com/office/drawing/2014/main" id="{4C12979B-16B4-6B16-288C-2E737EBB6BB1}"/>
              </a:ext>
            </a:extLst>
          </p:cNvPr>
          <p:cNvPicPr>
            <a:picLocks noChangeAspect="1"/>
          </p:cNvPicPr>
          <p:nvPr/>
        </p:nvPicPr>
        <p:blipFill>
          <a:blip r:embed="rId4"/>
          <a:stretch>
            <a:fillRect/>
          </a:stretch>
        </p:blipFill>
        <p:spPr>
          <a:xfrm>
            <a:off x="3832261" y="1200596"/>
            <a:ext cx="4899150" cy="5336728"/>
          </a:xfrm>
          <a:prstGeom prst="rect">
            <a:avLst/>
          </a:prstGeom>
        </p:spPr>
      </p:pic>
    </p:spTree>
    <p:extLst>
      <p:ext uri="{BB962C8B-B14F-4D97-AF65-F5344CB8AC3E}">
        <p14:creationId xmlns:p14="http://schemas.microsoft.com/office/powerpoint/2010/main" val="27525959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8CE4A-9CE6-F7AE-A1D6-2D2F28303AD6}"/>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0E7BDFF5-FA12-5DAA-E51D-4457C25672EA}"/>
              </a:ext>
            </a:extLst>
          </p:cNvPr>
          <p:cNvPicPr>
            <a:picLocks noChangeAspect="1"/>
          </p:cNvPicPr>
          <p:nvPr/>
        </p:nvPicPr>
        <p:blipFill>
          <a:blip r:embed="rId2"/>
          <a:stretch>
            <a:fillRect/>
          </a:stretch>
        </p:blipFill>
        <p:spPr>
          <a:xfrm>
            <a:off x="663993" y="-308224"/>
            <a:ext cx="10864014" cy="6983626"/>
          </a:xfrm>
          <a:prstGeom prst="rect">
            <a:avLst/>
          </a:prstGeom>
        </p:spPr>
      </p:pic>
      <p:sp>
        <p:nvSpPr>
          <p:cNvPr id="2" name="Title 1">
            <a:extLst>
              <a:ext uri="{FF2B5EF4-FFF2-40B4-BE49-F238E27FC236}">
                <a16:creationId xmlns:a16="http://schemas.microsoft.com/office/drawing/2014/main" id="{51C1D2ED-5848-187F-B601-2B4F43C9804C}"/>
              </a:ext>
            </a:extLst>
          </p:cNvPr>
          <p:cNvSpPr>
            <a:spLocks noGrp="1"/>
          </p:cNvSpPr>
          <p:nvPr>
            <p:ph type="title"/>
          </p:nvPr>
        </p:nvSpPr>
        <p:spPr>
          <a:xfrm>
            <a:off x="920393" y="68839"/>
            <a:ext cx="10515600" cy="1325563"/>
          </a:xfrm>
        </p:spPr>
        <p:txBody>
          <a:bodyPr/>
          <a:lstStyle/>
          <a:p>
            <a:pPr algn="ctr"/>
            <a:r>
              <a:rPr lang="en-GB" dirty="0">
                <a:latin typeface="Century Gothic" panose="020B0502020202020204" pitchFamily="34" charset="0"/>
              </a:rPr>
              <a:t>Wraparound care and clubs</a:t>
            </a:r>
          </a:p>
        </p:txBody>
      </p:sp>
      <p:sp>
        <p:nvSpPr>
          <p:cNvPr id="3" name="Content Placeholder 2">
            <a:extLst>
              <a:ext uri="{FF2B5EF4-FFF2-40B4-BE49-F238E27FC236}">
                <a16:creationId xmlns:a16="http://schemas.microsoft.com/office/drawing/2014/main" id="{4F1CB3A2-2D7A-F5D6-C92F-8A1C3B4A4AB1}"/>
              </a:ext>
            </a:extLst>
          </p:cNvPr>
          <p:cNvSpPr>
            <a:spLocks noGrp="1"/>
          </p:cNvSpPr>
          <p:nvPr>
            <p:ph idx="1"/>
          </p:nvPr>
        </p:nvSpPr>
        <p:spPr>
          <a:xfrm>
            <a:off x="838200" y="1394402"/>
            <a:ext cx="10515600" cy="5324656"/>
          </a:xfrm>
        </p:spPr>
        <p:txBody>
          <a:bodyPr>
            <a:normAutofit/>
          </a:bodyPr>
          <a:lstStyle/>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a:p>
            <a:pPr marL="0" indent="0" algn="ctr">
              <a:buNone/>
            </a:pPr>
            <a:endParaRPr lang="en-GB" sz="2400" dirty="0">
              <a:hlinkClick r:id="rId3"/>
            </a:endParaRPr>
          </a:p>
        </p:txBody>
      </p:sp>
      <p:pic>
        <p:nvPicPr>
          <p:cNvPr id="5" name="Picture 4">
            <a:extLst>
              <a:ext uri="{FF2B5EF4-FFF2-40B4-BE49-F238E27FC236}">
                <a16:creationId xmlns:a16="http://schemas.microsoft.com/office/drawing/2014/main" id="{619E05C0-8319-1857-5C71-ED88D48CAC0A}"/>
              </a:ext>
            </a:extLst>
          </p:cNvPr>
          <p:cNvPicPr>
            <a:picLocks noChangeAspect="1"/>
          </p:cNvPicPr>
          <p:nvPr/>
        </p:nvPicPr>
        <p:blipFill>
          <a:blip r:embed="rId4"/>
          <a:stretch>
            <a:fillRect/>
          </a:stretch>
        </p:blipFill>
        <p:spPr>
          <a:xfrm>
            <a:off x="10009919" y="4648200"/>
            <a:ext cx="2076450" cy="2209800"/>
          </a:xfrm>
          <a:prstGeom prst="rect">
            <a:avLst/>
          </a:prstGeom>
        </p:spPr>
      </p:pic>
      <p:sp>
        <p:nvSpPr>
          <p:cNvPr id="7" name="TextBox 6">
            <a:extLst>
              <a:ext uri="{FF2B5EF4-FFF2-40B4-BE49-F238E27FC236}">
                <a16:creationId xmlns:a16="http://schemas.microsoft.com/office/drawing/2014/main" id="{E7AE0207-ACC7-E0E4-3A8E-CC9EDCCA17E6}"/>
              </a:ext>
            </a:extLst>
          </p:cNvPr>
          <p:cNvSpPr txBox="1"/>
          <p:nvPr/>
        </p:nvSpPr>
        <p:spPr>
          <a:xfrm>
            <a:off x="1047964" y="1394402"/>
            <a:ext cx="8229386" cy="5355312"/>
          </a:xfrm>
          <a:prstGeom prst="rect">
            <a:avLst/>
          </a:prstGeom>
          <a:noFill/>
        </p:spPr>
        <p:txBody>
          <a:bodyPr wrap="square" rtlCol="0">
            <a:spAutoFit/>
          </a:bodyPr>
          <a:lstStyle/>
          <a:p>
            <a:pPr fontAlgn="base"/>
            <a:r>
              <a:rPr lang="en-GB" dirty="0">
                <a:latin typeface="Century Gothic" panose="020B0502020202020204" pitchFamily="34" charset="0"/>
              </a:rPr>
              <a:t>We are delighted to be able to offer wrap around care for our families between 7:45-6:00 each day. </a:t>
            </a:r>
          </a:p>
          <a:p>
            <a:pPr fontAlgn="base"/>
            <a:r>
              <a:rPr lang="en-GB" b="1" dirty="0">
                <a:latin typeface="Century Gothic" panose="020B0502020202020204" pitchFamily="34" charset="0"/>
              </a:rPr>
              <a:t>JC Sports Wraparound Provision</a:t>
            </a:r>
            <a:endParaRPr lang="en-GB" dirty="0">
              <a:latin typeface="Century Gothic" panose="020B0502020202020204" pitchFamily="34" charset="0"/>
            </a:endParaRPr>
          </a:p>
          <a:p>
            <a:pPr fontAlgn="base"/>
            <a:r>
              <a:rPr lang="en-GB" b="1" dirty="0">
                <a:latin typeface="Century Gothic" panose="020B0502020202020204" pitchFamily="34" charset="0"/>
              </a:rPr>
              <a:t>Breakfast &amp; After School Club</a:t>
            </a:r>
            <a:endParaRPr lang="en-GB" dirty="0">
              <a:latin typeface="Century Gothic" panose="020B0502020202020204" pitchFamily="34" charset="0"/>
            </a:endParaRPr>
          </a:p>
          <a:p>
            <a:pPr fontAlgn="base"/>
            <a:r>
              <a:rPr lang="en-GB" dirty="0">
                <a:latin typeface="Century Gothic" panose="020B0502020202020204" pitchFamily="34" charset="0"/>
              </a:rPr>
              <a:t>At JC Sports, we’re proud to offer a safe, fun, and active wraparound care service for busy families. Our Breakfast and After School Clubs are designed to support working parents by providing a nurturing, engaging environment where children can enjoy sports, games, and creative activities before and after the school day.</a:t>
            </a:r>
          </a:p>
          <a:p>
            <a:pPr fontAlgn="base"/>
            <a:r>
              <a:rPr lang="en-GB" b="1" dirty="0">
                <a:latin typeface="Century Gothic" panose="020B0502020202020204" pitchFamily="34" charset="0"/>
              </a:rPr>
              <a:t>Breakfast Club (Breakfast Included)</a:t>
            </a:r>
            <a:endParaRPr lang="en-GB" dirty="0">
              <a:latin typeface="Century Gothic" panose="020B0502020202020204" pitchFamily="34" charset="0"/>
            </a:endParaRPr>
          </a:p>
          <a:p>
            <a:pPr fontAlgn="base"/>
            <a:r>
              <a:rPr lang="en-GB" dirty="0">
                <a:latin typeface="Century Gothic" panose="020B0502020202020204" pitchFamily="34" charset="0"/>
              </a:rPr>
              <a:t>07:45 – 08:45</a:t>
            </a:r>
          </a:p>
          <a:p>
            <a:pPr fontAlgn="base"/>
            <a:r>
              <a:rPr lang="en-GB" dirty="0">
                <a:latin typeface="Century Gothic" panose="020B0502020202020204" pitchFamily="34" charset="0"/>
              </a:rPr>
              <a:t>● £5.99 (contract)</a:t>
            </a:r>
          </a:p>
          <a:p>
            <a:pPr fontAlgn="base"/>
            <a:r>
              <a:rPr lang="en-GB" dirty="0">
                <a:latin typeface="Century Gothic" panose="020B0502020202020204" pitchFamily="34" charset="0"/>
              </a:rPr>
              <a:t>● £6.99 (ad-hoc)</a:t>
            </a:r>
          </a:p>
          <a:p>
            <a:pPr fontAlgn="base"/>
            <a:r>
              <a:rPr lang="en-GB" b="1" dirty="0">
                <a:latin typeface="Century Gothic" panose="020B0502020202020204" pitchFamily="34" charset="0"/>
              </a:rPr>
              <a:t>After School Club (Food Provided)</a:t>
            </a:r>
            <a:endParaRPr lang="en-GB" dirty="0">
              <a:latin typeface="Century Gothic" panose="020B0502020202020204" pitchFamily="34" charset="0"/>
            </a:endParaRPr>
          </a:p>
          <a:p>
            <a:pPr fontAlgn="base"/>
            <a:r>
              <a:rPr lang="en-GB" dirty="0">
                <a:latin typeface="Century Gothic" panose="020B0502020202020204" pitchFamily="34" charset="0"/>
              </a:rPr>
              <a:t>● Until 5:00pm – £10.99 (contract) | £11.99 (ad-hoc)</a:t>
            </a:r>
          </a:p>
          <a:p>
            <a:pPr fontAlgn="base"/>
            <a:r>
              <a:rPr lang="en-GB" dirty="0">
                <a:latin typeface="Century Gothic" panose="020B0502020202020204" pitchFamily="34" charset="0"/>
              </a:rPr>
              <a:t>● Until 5:30pm – £12.99 (contract) | £13.99 (ad-hoc)</a:t>
            </a:r>
          </a:p>
          <a:p>
            <a:pPr fontAlgn="base"/>
            <a:r>
              <a:rPr lang="en-GB" dirty="0">
                <a:latin typeface="Century Gothic" panose="020B0502020202020204" pitchFamily="34" charset="0"/>
              </a:rPr>
              <a:t>● Until 6:00pm – £14.99 (contract) | £15.99 (ad-hoc)</a:t>
            </a:r>
          </a:p>
          <a:p>
            <a:br>
              <a:rPr lang="en-GB" dirty="0"/>
            </a:br>
            <a:endParaRPr lang="en-GB" dirty="0"/>
          </a:p>
        </p:txBody>
      </p:sp>
    </p:spTree>
    <p:extLst>
      <p:ext uri="{BB962C8B-B14F-4D97-AF65-F5344CB8AC3E}">
        <p14:creationId xmlns:p14="http://schemas.microsoft.com/office/powerpoint/2010/main" val="1862977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9BD89E-BFA0-A310-FC78-572FD4299E8A}"/>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1CFBDE27-6E68-CD96-B71B-ED3C37CBE152}"/>
              </a:ext>
            </a:extLst>
          </p:cNvPr>
          <p:cNvPicPr>
            <a:picLocks noChangeAspect="1"/>
          </p:cNvPicPr>
          <p:nvPr/>
        </p:nvPicPr>
        <p:blipFill>
          <a:blip r:embed="rId2"/>
          <a:stretch>
            <a:fillRect/>
          </a:stretch>
        </p:blipFill>
        <p:spPr>
          <a:xfrm>
            <a:off x="584738" y="-685168"/>
            <a:ext cx="11022523" cy="7250355"/>
          </a:xfrm>
          <a:prstGeom prst="rect">
            <a:avLst/>
          </a:prstGeom>
        </p:spPr>
      </p:pic>
      <p:sp>
        <p:nvSpPr>
          <p:cNvPr id="3" name="Content Placeholder 2">
            <a:extLst>
              <a:ext uri="{FF2B5EF4-FFF2-40B4-BE49-F238E27FC236}">
                <a16:creationId xmlns:a16="http://schemas.microsoft.com/office/drawing/2014/main" id="{DE85153A-EDE9-8323-CF9D-51FFE249C2A0}"/>
              </a:ext>
            </a:extLst>
          </p:cNvPr>
          <p:cNvSpPr>
            <a:spLocks noGrp="1"/>
          </p:cNvSpPr>
          <p:nvPr>
            <p:ph idx="1"/>
          </p:nvPr>
        </p:nvSpPr>
        <p:spPr>
          <a:xfrm>
            <a:off x="711468" y="732448"/>
            <a:ext cx="10769061" cy="5005668"/>
          </a:xfrm>
        </p:spPr>
        <p:txBody>
          <a:bodyPr>
            <a:normAutofit/>
          </a:bodyPr>
          <a:lstStyle/>
          <a:p>
            <a:pPr marL="0" indent="0" algn="ctr">
              <a:buNone/>
            </a:pPr>
            <a:r>
              <a:rPr lang="en-GB" sz="5400" dirty="0"/>
              <a:t>We are looking forward to your family joining us at Newlands Primary Academy. </a:t>
            </a:r>
          </a:p>
        </p:txBody>
      </p:sp>
      <p:pic>
        <p:nvPicPr>
          <p:cNvPr id="4" name="Picture 3">
            <a:extLst>
              <a:ext uri="{FF2B5EF4-FFF2-40B4-BE49-F238E27FC236}">
                <a16:creationId xmlns:a16="http://schemas.microsoft.com/office/drawing/2014/main" id="{064AC429-2185-CB0F-5623-4355F46F9807}"/>
              </a:ext>
            </a:extLst>
          </p:cNvPr>
          <p:cNvPicPr>
            <a:picLocks noChangeAspect="1"/>
          </p:cNvPicPr>
          <p:nvPr/>
        </p:nvPicPr>
        <p:blipFill>
          <a:blip r:embed="rId3"/>
          <a:stretch>
            <a:fillRect/>
          </a:stretch>
        </p:blipFill>
        <p:spPr>
          <a:xfrm>
            <a:off x="3500853" y="3333732"/>
            <a:ext cx="5190293" cy="2953451"/>
          </a:xfrm>
          <a:prstGeom prst="rect">
            <a:avLst/>
          </a:prstGeom>
        </p:spPr>
      </p:pic>
    </p:spTree>
    <p:extLst>
      <p:ext uri="{BB962C8B-B14F-4D97-AF65-F5344CB8AC3E}">
        <p14:creationId xmlns:p14="http://schemas.microsoft.com/office/powerpoint/2010/main" val="300359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1152</TotalTime>
  <Words>1073</Words>
  <Application>Microsoft Office PowerPoint</Application>
  <PresentationFormat>Widescreen</PresentationFormat>
  <Paragraphs>140</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Aptos</vt:lpstr>
      <vt:lpstr>Aptos Display</vt:lpstr>
      <vt:lpstr>Arial</vt:lpstr>
      <vt:lpstr>Century Gothic</vt:lpstr>
      <vt:lpstr>Office Theme</vt:lpstr>
      <vt:lpstr>PowerPoint Presentation</vt:lpstr>
      <vt:lpstr>Meet the Reception staff </vt:lpstr>
      <vt:lpstr>Starting at Newlands </vt:lpstr>
      <vt:lpstr>Butterflies Class </vt:lpstr>
      <vt:lpstr>Daily Routine</vt:lpstr>
      <vt:lpstr>Early Years Framework </vt:lpstr>
      <vt:lpstr>Early Years Framework </vt:lpstr>
      <vt:lpstr>Reading &amp; Phonics </vt:lpstr>
      <vt:lpstr>Reading at home </vt:lpstr>
      <vt:lpstr>Maths </vt:lpstr>
      <vt:lpstr>Maths </vt:lpstr>
      <vt:lpstr>School Readiness </vt:lpstr>
      <vt:lpstr>School Readiness </vt:lpstr>
      <vt:lpstr>School Readiness </vt:lpstr>
      <vt:lpstr>Helping your children settle  </vt:lpstr>
      <vt:lpstr>Communication</vt:lpstr>
      <vt:lpstr>Uniform and equipment </vt:lpstr>
      <vt:lpstr>Wraparound care and clubs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Miss N Moore</dc:creator>
  <cp:lastModifiedBy>Miss N Moore</cp:lastModifiedBy>
  <cp:revision>1</cp:revision>
  <cp:lastPrinted>2026-04-29T15:29:22Z</cp:lastPrinted>
  <dcterms:created xsi:type="dcterms:W3CDTF">2026-04-29T13:18:56Z</dcterms:created>
  <dcterms:modified xsi:type="dcterms:W3CDTF">2026-04-30T08:31:02Z</dcterms:modified>
</cp:coreProperties>
</file>